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Helvetica Neue" panose="020B060402020202020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Medium"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05">
          <p15:clr>
            <a:srgbClr val="A4A3A4"/>
          </p15:clr>
        </p15:guide>
        <p15:guide id="3" orient="horz" pos="3047">
          <p15:clr>
            <a:srgbClr val="9AA0A6"/>
          </p15:clr>
        </p15:guide>
        <p15:guide id="4" orient="horz" pos="277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05"/>
        <p:guide orient="horz" pos="3047"/>
        <p:guide orient="horz" pos="27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0e6782538_2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0e6782538_2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How can IoT with open networks and open data help reduce and/or shift energy consumption?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0e6782538_2_4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0e6782538_2_4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1183841d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51183841d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0e6782538_2_4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0e6782538_2_4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50e6782538_2_4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50e6782538_2_4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0e6782538_2_4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0e6782538_2_4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118384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118384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50e6782538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50e6782538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0e6782538_2_4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0e6782538_2_4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0e6782538_2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50e6782538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50e6782538_2_4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50e6782538_2_4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0e6782538_2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0e6782538_2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it">
                <a:solidFill>
                  <a:schemeClr val="dk1"/>
                </a:solidFill>
              </a:rPr>
              <a:t>Climate protection target: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Since 2008, Zurich has long-term energy goals.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There have been countless policies.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Ready to invest- 430 million Swiss francs per year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However, 50 %  of primary energy demand is still based on fossil energy sources.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it">
                <a:solidFill>
                  <a:schemeClr val="dk1"/>
                </a:solidFill>
              </a:rPr>
              <a:t>Solar Energy</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Solar PV is becoming the lowest-cost option for new electricity generation in most of the world.</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But, solar energy in Switzerland only accounts for 0.04% of total energy production. (Source: Bundesamt für Energy)</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And net-zero goals require more than threefold increase in annual capacity deployment.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it">
                <a:solidFill>
                  <a:schemeClr val="dk1"/>
                </a:solidFill>
              </a:rPr>
              <a:t>Thus transition to renewables and solar energy requires greater policy ambition effort from both public and private stakeholders.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0e6782538_2_4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0e6782538_2_4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50e6782538_2_4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50e6782538_2_4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0e6782538_2_3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0e6782538_2_3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0952af79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0952af79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0e6782538_2_2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0e6782538_2_2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50e6782538_2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0e6782538_2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sz="1000">
                <a:solidFill>
                  <a:schemeClr val="dk1"/>
                </a:solidFill>
                <a:latin typeface="Roboto"/>
                <a:ea typeface="Roboto"/>
                <a:cs typeface="Roboto"/>
                <a:sym typeface="Roboto"/>
              </a:rPr>
              <a:t>We  prioritize buildings with high energy consumption and excellent solar potential to maximize energy generation and savings, and place them next to heat pumps</a:t>
            </a:r>
            <a:r>
              <a:rPr lang="it" sz="1000">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0e6782538_2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50e6782538_2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50e6782538_2_4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50e6782538_2_4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400">
                <a:solidFill>
                  <a:srgbClr val="595959"/>
                </a:solidFill>
              </a:rPr>
              <a:t>The public will be able to navigate through interactive maps and see the suggestions, protocols, direct connections with the installation partners.</a:t>
            </a:r>
            <a:endParaRPr sz="1400">
              <a:solidFill>
                <a:srgbClr val="595959"/>
              </a:solidFill>
            </a:endParaRPr>
          </a:p>
          <a:p>
            <a:pPr marL="0" lvl="0" indent="0" algn="l" rtl="0">
              <a:spcBef>
                <a:spcPts val="0"/>
              </a:spcBef>
              <a:spcAft>
                <a:spcPts val="0"/>
              </a:spcAft>
              <a:buNone/>
            </a:pPr>
            <a:endParaRPr>
              <a:solidFill>
                <a:srgbClr val="595959"/>
              </a:solidFill>
            </a:endParaRPr>
          </a:p>
          <a:p>
            <a:pPr marL="0" lvl="0" indent="0" algn="l" rtl="0">
              <a:spcBef>
                <a:spcPts val="0"/>
              </a:spcBef>
              <a:spcAft>
                <a:spcPts val="0"/>
              </a:spcAft>
              <a:buClr>
                <a:schemeClr val="dk1"/>
              </a:buClr>
              <a:buSzPts val="1100"/>
              <a:buFont typeface="Arial"/>
              <a:buNone/>
            </a:pPr>
            <a:r>
              <a:rPr lang="it">
                <a:solidFill>
                  <a:srgbClr val="595959"/>
                </a:solidFill>
              </a:rPr>
              <a:t>e.g. sharing the surplus energy with the people who own heat pumps, 100 Watts of excess energy is provided to a neighbor who owns heatpump and they give 50 watt back at night- collaboration</a:t>
            </a:r>
            <a:endParaRPr>
              <a:solidFill>
                <a:srgbClr val="595959"/>
              </a:solidFill>
            </a:endParaRPr>
          </a:p>
          <a:p>
            <a:pPr marL="0" lvl="0" indent="0" algn="l" rtl="0">
              <a:lnSpc>
                <a:spcPct val="115000"/>
              </a:lnSpc>
              <a:spcBef>
                <a:spcPts val="0"/>
              </a:spcBef>
              <a:spcAft>
                <a:spcPts val="0"/>
              </a:spcAft>
              <a:buClr>
                <a:schemeClr val="dk1"/>
              </a:buClr>
              <a:buSzPts val="1100"/>
              <a:buFont typeface="Arial"/>
              <a:buNone/>
            </a:pPr>
            <a:endParaRPr sz="1400">
              <a:solidFill>
                <a:srgbClr val="595959"/>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51183841d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51183841d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1">
  <p:cSld name="TITLE_1">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t="10270" b="5333"/>
          <a:stretch/>
        </p:blipFill>
        <p:spPr>
          <a:xfrm>
            <a:off x="-25" y="0"/>
            <a:ext cx="9144003" cy="5143501"/>
          </a:xfrm>
          <a:prstGeom prst="rect">
            <a:avLst/>
          </a:prstGeom>
          <a:noFill/>
          <a:ln>
            <a:noFill/>
          </a:ln>
        </p:spPr>
      </p:pic>
      <p:sp>
        <p:nvSpPr>
          <p:cNvPr id="16" name="Google Shape;16;p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1C232"/>
              </a:buClr>
              <a:buSzPts val="5200"/>
              <a:buNone/>
              <a:defRPr sz="5200">
                <a:solidFill>
                  <a:srgbClr val="F1C232"/>
                </a:solidFill>
              </a:defRPr>
            </a:lvl1pPr>
            <a:lvl2pPr lvl="1" algn="ctr" rtl="0">
              <a:spcBef>
                <a:spcPts val="0"/>
              </a:spcBef>
              <a:spcAft>
                <a:spcPts val="0"/>
              </a:spcAft>
              <a:buClr>
                <a:srgbClr val="F1C232"/>
              </a:buClr>
              <a:buSzPts val="5200"/>
              <a:buNone/>
              <a:defRPr sz="5200">
                <a:solidFill>
                  <a:srgbClr val="F1C232"/>
                </a:solidFill>
              </a:defRPr>
            </a:lvl2pPr>
            <a:lvl3pPr lvl="2" algn="ctr" rtl="0">
              <a:spcBef>
                <a:spcPts val="0"/>
              </a:spcBef>
              <a:spcAft>
                <a:spcPts val="0"/>
              </a:spcAft>
              <a:buClr>
                <a:srgbClr val="F1C232"/>
              </a:buClr>
              <a:buSzPts val="5200"/>
              <a:buNone/>
              <a:defRPr sz="5200">
                <a:solidFill>
                  <a:srgbClr val="F1C232"/>
                </a:solidFill>
              </a:defRPr>
            </a:lvl3pPr>
            <a:lvl4pPr lvl="3" algn="ctr" rtl="0">
              <a:spcBef>
                <a:spcPts val="0"/>
              </a:spcBef>
              <a:spcAft>
                <a:spcPts val="0"/>
              </a:spcAft>
              <a:buClr>
                <a:srgbClr val="F1C232"/>
              </a:buClr>
              <a:buSzPts val="5200"/>
              <a:buNone/>
              <a:defRPr sz="5200">
                <a:solidFill>
                  <a:srgbClr val="F1C232"/>
                </a:solidFill>
              </a:defRPr>
            </a:lvl4pPr>
            <a:lvl5pPr lvl="4" algn="ctr" rtl="0">
              <a:spcBef>
                <a:spcPts val="0"/>
              </a:spcBef>
              <a:spcAft>
                <a:spcPts val="0"/>
              </a:spcAft>
              <a:buClr>
                <a:srgbClr val="F1C232"/>
              </a:buClr>
              <a:buSzPts val="5200"/>
              <a:buNone/>
              <a:defRPr sz="5200">
                <a:solidFill>
                  <a:srgbClr val="F1C232"/>
                </a:solidFill>
              </a:defRPr>
            </a:lvl5pPr>
            <a:lvl6pPr lvl="5" algn="ctr" rtl="0">
              <a:spcBef>
                <a:spcPts val="0"/>
              </a:spcBef>
              <a:spcAft>
                <a:spcPts val="0"/>
              </a:spcAft>
              <a:buClr>
                <a:srgbClr val="F1C232"/>
              </a:buClr>
              <a:buSzPts val="5200"/>
              <a:buNone/>
              <a:defRPr sz="5200">
                <a:solidFill>
                  <a:srgbClr val="F1C232"/>
                </a:solidFill>
              </a:defRPr>
            </a:lvl6pPr>
            <a:lvl7pPr lvl="6" algn="ctr" rtl="0">
              <a:spcBef>
                <a:spcPts val="0"/>
              </a:spcBef>
              <a:spcAft>
                <a:spcPts val="0"/>
              </a:spcAft>
              <a:buClr>
                <a:srgbClr val="F1C232"/>
              </a:buClr>
              <a:buSzPts val="5200"/>
              <a:buNone/>
              <a:defRPr sz="5200">
                <a:solidFill>
                  <a:srgbClr val="F1C232"/>
                </a:solidFill>
              </a:defRPr>
            </a:lvl7pPr>
            <a:lvl8pPr lvl="7" algn="ctr" rtl="0">
              <a:spcBef>
                <a:spcPts val="0"/>
              </a:spcBef>
              <a:spcAft>
                <a:spcPts val="0"/>
              </a:spcAft>
              <a:buClr>
                <a:srgbClr val="F1C232"/>
              </a:buClr>
              <a:buSzPts val="5200"/>
              <a:buNone/>
              <a:defRPr sz="5200">
                <a:solidFill>
                  <a:srgbClr val="F1C232"/>
                </a:solidFill>
              </a:defRPr>
            </a:lvl8pPr>
            <a:lvl9pPr lvl="8" algn="ctr" rtl="0">
              <a:spcBef>
                <a:spcPts val="0"/>
              </a:spcBef>
              <a:spcAft>
                <a:spcPts val="0"/>
              </a:spcAft>
              <a:buClr>
                <a:srgbClr val="F1C232"/>
              </a:buClr>
              <a:buSzPts val="5200"/>
              <a:buNone/>
              <a:defRPr sz="5200">
                <a:solidFill>
                  <a:srgbClr val="F1C232"/>
                </a:solidFill>
              </a:defRPr>
            </a:lvl9pPr>
          </a:lstStyle>
          <a:p>
            <a:endParaRPr/>
          </a:p>
        </p:txBody>
      </p:sp>
      <p:sp>
        <p:nvSpPr>
          <p:cNvPr id="17" name="Google Shape;17;p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None/>
              <a:defRPr sz="2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2"/>
        <p:cNvGrpSpPr/>
        <p:nvPr/>
      </p:nvGrpSpPr>
      <p:grpSpPr>
        <a:xfrm>
          <a:off x="0" y="0"/>
          <a:ext cx="0" cy="0"/>
          <a:chOff x="0" y="0"/>
          <a:chExt cx="0" cy="0"/>
        </a:xfrm>
      </p:grpSpPr>
      <p:sp>
        <p:nvSpPr>
          <p:cNvPr id="83" name="Google Shape;8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
        <p:nvSpPr>
          <p:cNvPr id="84" name="Google Shape;84;p15"/>
          <p:cNvSpPr txBox="1">
            <a:spLocks noGrp="1"/>
          </p:cNvSpPr>
          <p:nvPr>
            <p:ph type="subTitle" idx="1"/>
          </p:nvPr>
        </p:nvSpPr>
        <p:spPr>
          <a:xfrm>
            <a:off x="455050" y="414575"/>
            <a:ext cx="3543300" cy="3213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1600"/>
              </a:spcBef>
              <a:spcAft>
                <a:spcPts val="0"/>
              </a:spcAft>
              <a:buSzPts val="1000"/>
              <a:buNone/>
              <a:defRPr sz="1000"/>
            </a:lvl2pPr>
            <a:lvl3pPr lvl="2" rtl="0">
              <a:spcBef>
                <a:spcPts val="1600"/>
              </a:spcBef>
              <a:spcAft>
                <a:spcPts val="0"/>
              </a:spcAft>
              <a:buSzPts val="1000"/>
              <a:buNone/>
              <a:defRPr sz="1000"/>
            </a:lvl3pPr>
            <a:lvl4pPr lvl="3" rtl="0">
              <a:spcBef>
                <a:spcPts val="1600"/>
              </a:spcBef>
              <a:spcAft>
                <a:spcPts val="0"/>
              </a:spcAft>
              <a:buSzPts val="1000"/>
              <a:buNone/>
              <a:defRPr sz="1000"/>
            </a:lvl4pPr>
            <a:lvl5pPr lvl="4" rtl="0">
              <a:spcBef>
                <a:spcPts val="1600"/>
              </a:spcBef>
              <a:spcAft>
                <a:spcPts val="0"/>
              </a:spcAft>
              <a:buSzPts val="1000"/>
              <a:buNone/>
              <a:defRPr sz="1000"/>
            </a:lvl5pPr>
            <a:lvl6pPr lvl="5" rtl="0">
              <a:spcBef>
                <a:spcPts val="1600"/>
              </a:spcBef>
              <a:spcAft>
                <a:spcPts val="0"/>
              </a:spcAft>
              <a:buSzPts val="1000"/>
              <a:buNone/>
              <a:defRPr sz="1000"/>
            </a:lvl6pPr>
            <a:lvl7pPr lvl="6" rtl="0">
              <a:spcBef>
                <a:spcPts val="1600"/>
              </a:spcBef>
              <a:spcAft>
                <a:spcPts val="0"/>
              </a:spcAft>
              <a:buSzPts val="1000"/>
              <a:buNone/>
              <a:defRPr sz="1000"/>
            </a:lvl7pPr>
            <a:lvl8pPr lvl="7" rtl="0">
              <a:spcBef>
                <a:spcPts val="1600"/>
              </a:spcBef>
              <a:spcAft>
                <a:spcPts val="0"/>
              </a:spcAft>
              <a:buSzPts val="1000"/>
              <a:buNone/>
              <a:defRPr sz="1000"/>
            </a:lvl8pPr>
            <a:lvl9pPr lvl="8" rtl="0">
              <a:spcBef>
                <a:spcPts val="1600"/>
              </a:spcBef>
              <a:spcAft>
                <a:spcPts val="1600"/>
              </a:spcAft>
              <a:buSzPts val="1000"/>
              <a:buNone/>
              <a:defRPr sz="1000"/>
            </a:lvl9pPr>
          </a:lstStyle>
          <a:p>
            <a:endParaRPr/>
          </a:p>
        </p:txBody>
      </p:sp>
      <p:sp>
        <p:nvSpPr>
          <p:cNvPr id="85" name="Google Shape;85;p15"/>
          <p:cNvSpPr txBox="1">
            <a:spLocks noGrp="1"/>
          </p:cNvSpPr>
          <p:nvPr>
            <p:ph type="title"/>
          </p:nvPr>
        </p:nvSpPr>
        <p:spPr>
          <a:xfrm>
            <a:off x="430500" y="632075"/>
            <a:ext cx="8283000" cy="570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5"/>
          <p:cNvSpPr>
            <a:spLocks noGrp="1"/>
          </p:cNvSpPr>
          <p:nvPr>
            <p:ph type="pic" idx="2"/>
          </p:nvPr>
        </p:nvSpPr>
        <p:spPr>
          <a:xfrm>
            <a:off x="4832400" y="1197775"/>
            <a:ext cx="3579600" cy="3325800"/>
          </a:xfrm>
          <a:prstGeom prst="ellipse">
            <a:avLst/>
          </a:prstGeom>
          <a:noFill/>
          <a:ln>
            <a:noFill/>
          </a:ln>
        </p:spPr>
      </p:sp>
      <p:sp>
        <p:nvSpPr>
          <p:cNvPr id="87" name="Google Shape;87;p15"/>
          <p:cNvSpPr txBox="1">
            <a:spLocks noGrp="1"/>
          </p:cNvSpPr>
          <p:nvPr>
            <p:ph type="body" idx="3"/>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88" name="Google Shape;88;p15"/>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0" name="Google Shape;100;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‹Nr.›</a:t>
            </a:fld>
            <a:endParaRPr/>
          </a:p>
        </p:txBody>
      </p:sp>
      <p:pic>
        <p:nvPicPr>
          <p:cNvPr id="102" name="Google Shape;102;p17"/>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5" name="Google Shape;10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‹Nr.›</a:t>
            </a:fld>
            <a:endParaRPr/>
          </a:p>
        </p:txBody>
      </p:sp>
      <p:pic>
        <p:nvPicPr>
          <p:cNvPr id="106" name="Google Shape;106;p18"/>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109"/>
        <p:cNvGrpSpPr/>
        <p:nvPr/>
      </p:nvGrpSpPr>
      <p:grpSpPr>
        <a:xfrm>
          <a:off x="0" y="0"/>
          <a:ext cx="0" cy="0"/>
          <a:chOff x="0" y="0"/>
          <a:chExt cx="0" cy="0"/>
        </a:xfrm>
      </p:grpSpPr>
      <p:sp>
        <p:nvSpPr>
          <p:cNvPr id="110" name="Google Shape;110;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2" name="Google Shape;112;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2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4" name="Google Shape;11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5"/>
        <p:cNvGrpSpPr/>
        <p:nvPr/>
      </p:nvGrpSpPr>
      <p:grpSpPr>
        <a:xfrm>
          <a:off x="0" y="0"/>
          <a:ext cx="0" cy="0"/>
          <a:chOff x="0" y="0"/>
          <a:chExt cx="0" cy="0"/>
        </a:xfrm>
      </p:grpSpPr>
      <p:sp>
        <p:nvSpPr>
          <p:cNvPr id="116" name="Google Shape;116;p2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17" name="Google Shape;11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‹Nr.›</a:t>
            </a:fld>
            <a:endParaRPr/>
          </a:p>
        </p:txBody>
      </p:sp>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19" name="Google Shape;119;p21"/>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2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2" name="Google Shape;122;p2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3" name="Google Shape;1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‹Nr.›</a:t>
            </a:fld>
            <a:endParaRPr/>
          </a:p>
        </p:txBody>
      </p:sp>
      <p:pic>
        <p:nvPicPr>
          <p:cNvPr id="124" name="Google Shape;124;p22"/>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24"/>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4"/>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3" name="Google Shape;133;p2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37" name="Google Shape;137;p2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26"/>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2" name="Google Shape;142;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3" name="Google Shape;143;p2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1">
  <p:cSld name="TITLE_1_1">
    <p:spTree>
      <p:nvGrpSpPr>
        <p:cNvPr id="1"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3" cy="5143500"/>
          </a:xfrm>
          <a:prstGeom prst="rect">
            <a:avLst/>
          </a:prstGeom>
          <a:noFill/>
          <a:ln>
            <a:noFill/>
          </a:ln>
        </p:spPr>
      </p:pic>
      <p:sp>
        <p:nvSpPr>
          <p:cNvPr id="31" name="Google Shape;31;p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2" name="Google Shape;32;p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None/>
              <a:defRPr sz="2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4"/>
        <p:cNvGrpSpPr/>
        <p:nvPr/>
      </p:nvGrpSpPr>
      <p:grpSpPr>
        <a:xfrm>
          <a:off x="0" y="0"/>
          <a:ext cx="0" cy="0"/>
          <a:chOff x="0" y="0"/>
          <a:chExt cx="0" cy="0"/>
        </a:xfrm>
      </p:grpSpPr>
      <p:sp>
        <p:nvSpPr>
          <p:cNvPr id="145" name="Google Shape;145;p2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8" name="Google Shape;148;p27"/>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9" name="Google Shape;149;p27"/>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0" name="Google Shape;150;p2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sp>
        <p:nvSpPr>
          <p:cNvPr id="152" name="Google Shape;152;p28"/>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5" name="Google Shape;155;p2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sp>
        <p:nvSpPr>
          <p:cNvPr id="157" name="Google Shape;157;p2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0" name="Google Shape;160;p2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61" name="Google Shape;161;p2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31"/>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169" name="Google Shape;169;p3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71" name="Google Shape;171;p3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32"/>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76" name="Google Shape;176;p3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177"/>
        <p:cNvGrpSpPr/>
        <p:nvPr/>
      </p:nvGrpSpPr>
      <p:grpSpPr>
        <a:xfrm>
          <a:off x="0" y="0"/>
          <a:ext cx="0" cy="0"/>
          <a:chOff x="0" y="0"/>
          <a:chExt cx="0" cy="0"/>
        </a:xfrm>
      </p:grpSpPr>
      <p:sp>
        <p:nvSpPr>
          <p:cNvPr id="178" name="Google Shape;178;p33"/>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9" name="Google Shape;179;p33"/>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80" name="Google Shape;180;p3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1"/>
        <p:cNvGrpSpPr/>
        <p:nvPr/>
      </p:nvGrpSpPr>
      <p:grpSpPr>
        <a:xfrm>
          <a:off x="0" y="0"/>
          <a:ext cx="0" cy="0"/>
          <a:chOff x="0" y="0"/>
          <a:chExt cx="0" cy="0"/>
        </a:xfrm>
      </p:grpSpPr>
      <p:sp>
        <p:nvSpPr>
          <p:cNvPr id="182" name="Google Shape;182;p3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Free Image">
  <p:cSld name="CUSTOM_2_1">
    <p:spTree>
      <p:nvGrpSpPr>
        <p:cNvPr id="1" name="Shape 34"/>
        <p:cNvGrpSpPr/>
        <p:nvPr/>
      </p:nvGrpSpPr>
      <p:grpSpPr>
        <a:xfrm>
          <a:off x="0" y="0"/>
          <a:ext cx="0" cy="0"/>
          <a:chOff x="0" y="0"/>
          <a:chExt cx="0" cy="0"/>
        </a:xfrm>
      </p:grpSpPr>
      <p:sp>
        <p:nvSpPr>
          <p:cNvPr id="35" name="Google Shape;35;p7"/>
          <p:cNvSpPr>
            <a:spLocks noGrp="1"/>
          </p:cNvSpPr>
          <p:nvPr>
            <p:ph type="pic" idx="2"/>
          </p:nvPr>
        </p:nvSpPr>
        <p:spPr>
          <a:xfrm>
            <a:off x="875" y="2525"/>
            <a:ext cx="9144000" cy="5143500"/>
          </a:xfrm>
          <a:prstGeom prst="rect">
            <a:avLst/>
          </a:prstGeom>
          <a:noFill/>
          <a:ln>
            <a:noFill/>
          </a:ln>
        </p:spPr>
      </p:sp>
      <p:sp>
        <p:nvSpPr>
          <p:cNvPr id="36" name="Google Shape;36;p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 name="Google Shape;37;p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TITLE_AND_DESCRIPTION_2">
  <p:cSld name="SECTION_TITLE_AND_DESCRIPTION_2">
    <p:spTree>
      <p:nvGrpSpPr>
        <p:cNvPr id="1" name="Shape 38"/>
        <p:cNvGrpSpPr/>
        <p:nvPr/>
      </p:nvGrpSpPr>
      <p:grpSpPr>
        <a:xfrm>
          <a:off x="0" y="0"/>
          <a:ext cx="0" cy="0"/>
          <a:chOff x="0" y="0"/>
          <a:chExt cx="0" cy="0"/>
        </a:xfrm>
      </p:grpSpPr>
      <p:sp>
        <p:nvSpPr>
          <p:cNvPr id="39" name="Google Shape;39;p8"/>
          <p:cNvSpPr>
            <a:spLocks noGrp="1"/>
          </p:cNvSpPr>
          <p:nvPr>
            <p:ph type="pic" idx="2"/>
          </p:nvPr>
        </p:nvSpPr>
        <p:spPr>
          <a:xfrm>
            <a:off x="4559275" y="11600"/>
            <a:ext cx="4584600" cy="5131800"/>
          </a:xfrm>
          <a:prstGeom prst="rect">
            <a:avLst/>
          </a:prstGeom>
          <a:noFill/>
          <a:ln>
            <a:noFill/>
          </a:ln>
        </p:spPr>
      </p:sp>
      <p:sp>
        <p:nvSpPr>
          <p:cNvPr id="40" name="Google Shape;40;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 name="Google Shape;42;p8"/>
          <p:cNvSpPr txBox="1">
            <a:spLocks noGrp="1"/>
          </p:cNvSpPr>
          <p:nvPr>
            <p:ph type="body" idx="3"/>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1">
  <p:cSld name="CUSTOM_1">
    <p:spTree>
      <p:nvGrpSpPr>
        <p:cNvPr id="1" name="Shape 44"/>
        <p:cNvGrpSpPr/>
        <p:nvPr/>
      </p:nvGrpSpPr>
      <p:grpSpPr>
        <a:xfrm>
          <a:off x="0" y="0"/>
          <a:ext cx="0" cy="0"/>
          <a:chOff x="0" y="0"/>
          <a:chExt cx="0" cy="0"/>
        </a:xfrm>
      </p:grpSpPr>
      <p:sp>
        <p:nvSpPr>
          <p:cNvPr id="45" name="Google Shape;45;p9"/>
          <p:cNvSpPr txBox="1"/>
          <p:nvPr/>
        </p:nvSpPr>
        <p:spPr>
          <a:xfrm>
            <a:off x="4572000" y="3511775"/>
            <a:ext cx="4061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Helvetica Neue"/>
              <a:ea typeface="Helvetica Neue"/>
              <a:cs typeface="Helvetica Neue"/>
              <a:sym typeface="Helvetica Neue"/>
            </a:endParaRPr>
          </a:p>
        </p:txBody>
      </p:sp>
      <p:sp>
        <p:nvSpPr>
          <p:cNvPr id="46" name="Google Shape;46;p9"/>
          <p:cNvSpPr txBox="1">
            <a:spLocks noGrp="1"/>
          </p:cNvSpPr>
          <p:nvPr>
            <p:ph type="subTitle" idx="1"/>
          </p:nvPr>
        </p:nvSpPr>
        <p:spPr>
          <a:xfrm>
            <a:off x="4834825" y="2377175"/>
            <a:ext cx="3879000" cy="15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9"/>
          <p:cNvSpPr txBox="1">
            <a:spLocks noGrp="1"/>
          </p:cNvSpPr>
          <p:nvPr>
            <p:ph type="title"/>
          </p:nvPr>
        </p:nvSpPr>
        <p:spPr>
          <a:xfrm>
            <a:off x="4826275" y="1359700"/>
            <a:ext cx="3896100" cy="544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9"/>
          <p:cNvSpPr>
            <a:spLocks noGrp="1"/>
          </p:cNvSpPr>
          <p:nvPr>
            <p:ph type="pic" idx="2"/>
          </p:nvPr>
        </p:nvSpPr>
        <p:spPr>
          <a:xfrm>
            <a:off x="0" y="0"/>
            <a:ext cx="4668000" cy="5143500"/>
          </a:xfrm>
          <a:prstGeom prst="rect">
            <a:avLst/>
          </a:prstGeom>
          <a:noFill/>
          <a:ln>
            <a:noFill/>
          </a:ln>
        </p:spPr>
      </p:sp>
      <p:pic>
        <p:nvPicPr>
          <p:cNvPr id="49" name="Google Shape;49;p9"/>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Slides">
  <p:cSld name="CUSTOM_2">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t="10270" b="5333"/>
          <a:stretch/>
        </p:blipFill>
        <p:spPr>
          <a:xfrm>
            <a:off x="-25" y="0"/>
            <a:ext cx="9144003" cy="5143501"/>
          </a:xfrm>
          <a:prstGeom prst="rect">
            <a:avLst/>
          </a:prstGeom>
          <a:noFill/>
          <a:ln>
            <a:noFill/>
          </a:ln>
        </p:spPr>
      </p:pic>
      <p:sp>
        <p:nvSpPr>
          <p:cNvPr id="52" name="Google Shape;52;p10"/>
          <p:cNvSpPr txBox="1">
            <a:spLocks noGrp="1"/>
          </p:cNvSpPr>
          <p:nvPr>
            <p:ph type="ctrTitle"/>
          </p:nvPr>
        </p:nvSpPr>
        <p:spPr>
          <a:xfrm>
            <a:off x="571250" y="776200"/>
            <a:ext cx="3462300" cy="1455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3" name="Google Shape;53;p10"/>
          <p:cNvSpPr txBox="1">
            <a:spLocks noGrp="1"/>
          </p:cNvSpPr>
          <p:nvPr>
            <p:ph type="title" idx="2" hasCustomPrompt="1"/>
          </p:nvPr>
        </p:nvSpPr>
        <p:spPr>
          <a:xfrm>
            <a:off x="571250" y="2433900"/>
            <a:ext cx="8328900" cy="270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E9E9E"/>
              </a:buClr>
              <a:buSzPts val="20000"/>
              <a:buNone/>
              <a:defRPr sz="20000">
                <a:solidFill>
                  <a:srgbClr val="9E9E9E"/>
                </a:solidFill>
              </a:defRPr>
            </a:lvl1pPr>
            <a:lvl2pPr lvl="1" rtl="0">
              <a:spcBef>
                <a:spcPts val="0"/>
              </a:spcBef>
              <a:spcAft>
                <a:spcPts val="0"/>
              </a:spcAft>
              <a:buClr>
                <a:srgbClr val="9E9E9E"/>
              </a:buClr>
              <a:buSzPts val="20000"/>
              <a:buNone/>
              <a:defRPr sz="20000">
                <a:solidFill>
                  <a:srgbClr val="9E9E9E"/>
                </a:solidFill>
              </a:defRPr>
            </a:lvl2pPr>
            <a:lvl3pPr lvl="2" rtl="0">
              <a:spcBef>
                <a:spcPts val="0"/>
              </a:spcBef>
              <a:spcAft>
                <a:spcPts val="0"/>
              </a:spcAft>
              <a:buClr>
                <a:srgbClr val="9E9E9E"/>
              </a:buClr>
              <a:buSzPts val="20000"/>
              <a:buNone/>
              <a:defRPr sz="20000">
                <a:solidFill>
                  <a:srgbClr val="9E9E9E"/>
                </a:solidFill>
              </a:defRPr>
            </a:lvl3pPr>
            <a:lvl4pPr lvl="3" rtl="0">
              <a:spcBef>
                <a:spcPts val="0"/>
              </a:spcBef>
              <a:spcAft>
                <a:spcPts val="0"/>
              </a:spcAft>
              <a:buClr>
                <a:srgbClr val="9E9E9E"/>
              </a:buClr>
              <a:buSzPts val="20000"/>
              <a:buNone/>
              <a:defRPr sz="20000">
                <a:solidFill>
                  <a:srgbClr val="9E9E9E"/>
                </a:solidFill>
              </a:defRPr>
            </a:lvl4pPr>
            <a:lvl5pPr lvl="4" rtl="0">
              <a:spcBef>
                <a:spcPts val="0"/>
              </a:spcBef>
              <a:spcAft>
                <a:spcPts val="0"/>
              </a:spcAft>
              <a:buClr>
                <a:srgbClr val="9E9E9E"/>
              </a:buClr>
              <a:buSzPts val="20000"/>
              <a:buNone/>
              <a:defRPr sz="20000">
                <a:solidFill>
                  <a:srgbClr val="9E9E9E"/>
                </a:solidFill>
              </a:defRPr>
            </a:lvl5pPr>
            <a:lvl6pPr lvl="5" rtl="0">
              <a:spcBef>
                <a:spcPts val="0"/>
              </a:spcBef>
              <a:spcAft>
                <a:spcPts val="0"/>
              </a:spcAft>
              <a:buClr>
                <a:srgbClr val="9E9E9E"/>
              </a:buClr>
              <a:buSzPts val="20000"/>
              <a:buNone/>
              <a:defRPr sz="20000">
                <a:solidFill>
                  <a:srgbClr val="9E9E9E"/>
                </a:solidFill>
              </a:defRPr>
            </a:lvl6pPr>
            <a:lvl7pPr lvl="6" rtl="0">
              <a:spcBef>
                <a:spcPts val="0"/>
              </a:spcBef>
              <a:spcAft>
                <a:spcPts val="0"/>
              </a:spcAft>
              <a:buClr>
                <a:srgbClr val="9E9E9E"/>
              </a:buClr>
              <a:buSzPts val="20000"/>
              <a:buNone/>
              <a:defRPr sz="20000">
                <a:solidFill>
                  <a:srgbClr val="9E9E9E"/>
                </a:solidFill>
              </a:defRPr>
            </a:lvl7pPr>
            <a:lvl8pPr lvl="7" rtl="0">
              <a:spcBef>
                <a:spcPts val="0"/>
              </a:spcBef>
              <a:spcAft>
                <a:spcPts val="0"/>
              </a:spcAft>
              <a:buClr>
                <a:srgbClr val="9E9E9E"/>
              </a:buClr>
              <a:buSzPts val="20000"/>
              <a:buNone/>
              <a:defRPr sz="20000">
                <a:solidFill>
                  <a:srgbClr val="9E9E9E"/>
                </a:solidFill>
              </a:defRPr>
            </a:lvl8pPr>
            <a:lvl9pPr lvl="8" rtl="0">
              <a:spcBef>
                <a:spcPts val="0"/>
              </a:spcBef>
              <a:spcAft>
                <a:spcPts val="0"/>
              </a:spcAft>
              <a:buClr>
                <a:srgbClr val="9E9E9E"/>
              </a:buClr>
              <a:buSzPts val="20000"/>
              <a:buNone/>
              <a:defRPr sz="20000">
                <a:solidFill>
                  <a:srgbClr val="9E9E9E"/>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with data" type="secHead">
  <p:cSld name="SECTION_HEADER">
    <p:spTree>
      <p:nvGrpSpPr>
        <p:cNvPr id="1" name="Shape 54"/>
        <p:cNvGrpSpPr/>
        <p:nvPr/>
      </p:nvGrpSpPr>
      <p:grpSpPr>
        <a:xfrm>
          <a:off x="0" y="0"/>
          <a:ext cx="0" cy="0"/>
          <a:chOff x="0" y="0"/>
          <a:chExt cx="0" cy="0"/>
        </a:xfrm>
      </p:grpSpPr>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‹Nr.›</a:t>
            </a:fld>
            <a:endParaRPr/>
          </a:p>
        </p:txBody>
      </p:sp>
      <p:sp>
        <p:nvSpPr>
          <p:cNvPr id="56" name="Google Shape;56;p11"/>
          <p:cNvSpPr txBox="1">
            <a:spLocks noGrp="1"/>
          </p:cNvSpPr>
          <p:nvPr>
            <p:ph type="title"/>
          </p:nvPr>
        </p:nvSpPr>
        <p:spPr>
          <a:xfrm>
            <a:off x="430500" y="632075"/>
            <a:ext cx="3195300" cy="57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1"/>
          <p:cNvSpPr txBox="1">
            <a:spLocks noGrp="1"/>
          </p:cNvSpPr>
          <p:nvPr>
            <p:ph type="subTitle" idx="1"/>
          </p:nvPr>
        </p:nvSpPr>
        <p:spPr>
          <a:xfrm>
            <a:off x="430500" y="212100"/>
            <a:ext cx="3543300" cy="321300"/>
          </a:xfrm>
          <a:prstGeom prst="rect">
            <a:avLst/>
          </a:prstGeom>
        </p:spPr>
        <p:txBody>
          <a:bodyPr spcFirstLastPara="1" wrap="square" lIns="91425" tIns="91425" rIns="91425" bIns="91425" anchor="t" anchorCtr="0">
            <a:noAutofit/>
          </a:bodyPr>
          <a:lstStyle>
            <a:lvl1pPr lvl="0">
              <a:spcBef>
                <a:spcPts val="0"/>
              </a:spcBef>
              <a:spcAft>
                <a:spcPts val="0"/>
              </a:spcAft>
              <a:buSzPts val="1000"/>
              <a:buNone/>
              <a:defRPr sz="1000"/>
            </a:lvl1pPr>
            <a:lvl2pPr lvl="1">
              <a:spcBef>
                <a:spcPts val="1600"/>
              </a:spcBef>
              <a:spcAft>
                <a:spcPts val="0"/>
              </a:spcAft>
              <a:buSzPts val="1000"/>
              <a:buNone/>
              <a:defRPr sz="1000"/>
            </a:lvl2pPr>
            <a:lvl3pPr lvl="2">
              <a:spcBef>
                <a:spcPts val="1600"/>
              </a:spcBef>
              <a:spcAft>
                <a:spcPts val="0"/>
              </a:spcAft>
              <a:buSzPts val="1000"/>
              <a:buNone/>
              <a:defRPr sz="1000"/>
            </a:lvl3pPr>
            <a:lvl4pPr lvl="3">
              <a:spcBef>
                <a:spcPts val="1600"/>
              </a:spcBef>
              <a:spcAft>
                <a:spcPts val="0"/>
              </a:spcAft>
              <a:buSzPts val="1000"/>
              <a:buNone/>
              <a:defRPr sz="1000"/>
            </a:lvl4pPr>
            <a:lvl5pPr lvl="4">
              <a:spcBef>
                <a:spcPts val="1600"/>
              </a:spcBef>
              <a:spcAft>
                <a:spcPts val="0"/>
              </a:spcAft>
              <a:buSzPts val="1000"/>
              <a:buNone/>
              <a:defRPr sz="1000"/>
            </a:lvl5pPr>
            <a:lvl6pPr lvl="5">
              <a:spcBef>
                <a:spcPts val="1600"/>
              </a:spcBef>
              <a:spcAft>
                <a:spcPts val="0"/>
              </a:spcAft>
              <a:buSzPts val="1000"/>
              <a:buNone/>
              <a:defRPr sz="1000"/>
            </a:lvl6pPr>
            <a:lvl7pPr lvl="6">
              <a:spcBef>
                <a:spcPts val="1600"/>
              </a:spcBef>
              <a:spcAft>
                <a:spcPts val="0"/>
              </a:spcAft>
              <a:buSzPts val="1000"/>
              <a:buNone/>
              <a:defRPr sz="1000"/>
            </a:lvl7pPr>
            <a:lvl8pPr lvl="7">
              <a:spcBef>
                <a:spcPts val="1600"/>
              </a:spcBef>
              <a:spcAft>
                <a:spcPts val="0"/>
              </a:spcAft>
              <a:buSzPts val="1000"/>
              <a:buNone/>
              <a:defRPr sz="1000"/>
            </a:lvl8pPr>
            <a:lvl9pPr lvl="8">
              <a:spcBef>
                <a:spcPts val="1600"/>
              </a:spcBef>
              <a:spcAft>
                <a:spcPts val="1600"/>
              </a:spcAft>
              <a:buSzPts val="1000"/>
              <a:buNone/>
              <a:defRPr sz="1000"/>
            </a:lvl9pPr>
          </a:lstStyle>
          <a:p>
            <a:endParaRPr/>
          </a:p>
        </p:txBody>
      </p:sp>
      <p:sp>
        <p:nvSpPr>
          <p:cNvPr id="58" name="Google Shape;58;p11"/>
          <p:cNvSpPr txBox="1">
            <a:spLocks noGrp="1"/>
          </p:cNvSpPr>
          <p:nvPr>
            <p:ph type="body" idx="2"/>
          </p:nvPr>
        </p:nvSpPr>
        <p:spPr>
          <a:xfrm>
            <a:off x="455050" y="1640425"/>
            <a:ext cx="30360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59" name="Google Shape;59;p11"/>
          <p:cNvGrpSpPr/>
          <p:nvPr/>
        </p:nvGrpSpPr>
        <p:grpSpPr>
          <a:xfrm>
            <a:off x="521550" y="533400"/>
            <a:ext cx="8100900" cy="1424725"/>
            <a:chOff x="521550" y="533400"/>
            <a:chExt cx="8100900" cy="1424725"/>
          </a:xfrm>
        </p:grpSpPr>
        <p:cxnSp>
          <p:nvCxnSpPr>
            <p:cNvPr id="60" name="Google Shape;60;p11"/>
            <p:cNvCxnSpPr/>
            <p:nvPr/>
          </p:nvCxnSpPr>
          <p:spPr>
            <a:xfrm>
              <a:off x="521550" y="533400"/>
              <a:ext cx="8100900" cy="0"/>
            </a:xfrm>
            <a:prstGeom prst="straightConnector1">
              <a:avLst/>
            </a:prstGeom>
            <a:noFill/>
            <a:ln w="9525" cap="flat" cmpd="sng">
              <a:solidFill>
                <a:srgbClr val="595959"/>
              </a:solidFill>
              <a:prstDash val="solid"/>
              <a:round/>
              <a:headEnd type="none" w="med" len="med"/>
              <a:tailEnd type="none" w="med" len="med"/>
            </a:ln>
          </p:spPr>
        </p:cxnSp>
        <p:cxnSp>
          <p:nvCxnSpPr>
            <p:cNvPr id="61" name="Google Shape;61;p11"/>
            <p:cNvCxnSpPr/>
            <p:nvPr/>
          </p:nvCxnSpPr>
          <p:spPr>
            <a:xfrm rot="10800000">
              <a:off x="3622350" y="535225"/>
              <a:ext cx="0" cy="1422900"/>
            </a:xfrm>
            <a:prstGeom prst="straightConnector1">
              <a:avLst/>
            </a:prstGeom>
            <a:noFill/>
            <a:ln w="9525" cap="flat" cmpd="sng">
              <a:solidFill>
                <a:srgbClr val="595959"/>
              </a:solidFill>
              <a:prstDash val="solid"/>
              <a:round/>
              <a:headEnd type="none" w="med" len="med"/>
              <a:tailEnd type="none" w="med" len="med"/>
            </a:ln>
          </p:spPr>
        </p:cxnSp>
      </p:grpSp>
      <p:sp>
        <p:nvSpPr>
          <p:cNvPr id="62" name="Google Shape;62;p11"/>
          <p:cNvSpPr>
            <a:spLocks noGrp="1"/>
          </p:cNvSpPr>
          <p:nvPr>
            <p:ph type="pic" idx="3"/>
          </p:nvPr>
        </p:nvSpPr>
        <p:spPr>
          <a:xfrm>
            <a:off x="3806625" y="632075"/>
            <a:ext cx="5139000" cy="4352400"/>
          </a:xfrm>
          <a:prstGeom prst="rect">
            <a:avLst/>
          </a:prstGeom>
          <a:noFill/>
          <a:ln>
            <a:noFill/>
          </a:ln>
        </p:spPr>
      </p:sp>
      <p:pic>
        <p:nvPicPr>
          <p:cNvPr id="63" name="Google Shape;63;p11"/>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with image on the right">
  <p:cSld name="CUSTOM_3">
    <p:spTree>
      <p:nvGrpSpPr>
        <p:cNvPr id="1" name="Shape 64"/>
        <p:cNvGrpSpPr/>
        <p:nvPr/>
      </p:nvGrpSpPr>
      <p:grpSpPr>
        <a:xfrm>
          <a:off x="0" y="0"/>
          <a:ext cx="0" cy="0"/>
          <a:chOff x="0" y="0"/>
          <a:chExt cx="0" cy="0"/>
        </a:xfrm>
      </p:grpSpPr>
      <p:cxnSp>
        <p:nvCxnSpPr>
          <p:cNvPr id="65" name="Google Shape;65;p12"/>
          <p:cNvCxnSpPr/>
          <p:nvPr/>
        </p:nvCxnSpPr>
        <p:spPr>
          <a:xfrm>
            <a:off x="521550" y="533400"/>
            <a:ext cx="3802500" cy="0"/>
          </a:xfrm>
          <a:prstGeom prst="straightConnector1">
            <a:avLst/>
          </a:prstGeom>
          <a:noFill/>
          <a:ln w="9525" cap="flat" cmpd="sng">
            <a:solidFill>
              <a:srgbClr val="595959"/>
            </a:solidFill>
            <a:prstDash val="solid"/>
            <a:round/>
            <a:headEnd type="none" w="med" len="med"/>
            <a:tailEnd type="none" w="med" len="med"/>
          </a:ln>
        </p:spPr>
      </p:cxnSp>
      <p:sp>
        <p:nvSpPr>
          <p:cNvPr id="66" name="Google Shape;66;p12"/>
          <p:cNvSpPr txBox="1">
            <a:spLocks noGrp="1"/>
          </p:cNvSpPr>
          <p:nvPr>
            <p:ph type="title"/>
          </p:nvPr>
        </p:nvSpPr>
        <p:spPr>
          <a:xfrm>
            <a:off x="430500" y="632075"/>
            <a:ext cx="4364400" cy="570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2"/>
          <p:cNvSpPr txBox="1">
            <a:spLocks noGrp="1"/>
          </p:cNvSpPr>
          <p:nvPr>
            <p:ph type="body" idx="1"/>
          </p:nvPr>
        </p:nvSpPr>
        <p:spPr>
          <a:xfrm>
            <a:off x="562725" y="1724400"/>
            <a:ext cx="4232100" cy="323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8" name="Google Shape;68;p12"/>
          <p:cNvSpPr>
            <a:spLocks noGrp="1"/>
          </p:cNvSpPr>
          <p:nvPr>
            <p:ph type="pic" idx="2"/>
          </p:nvPr>
        </p:nvSpPr>
        <p:spPr>
          <a:xfrm>
            <a:off x="4658950" y="11600"/>
            <a:ext cx="4485000" cy="51318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sp>
        <p:nvSpPr>
          <p:cNvPr id="76" name="Google Shape;76;p14"/>
          <p:cNvSpPr txBox="1">
            <a:spLocks noGrp="1"/>
          </p:cNvSpPr>
          <p:nvPr>
            <p:ph type="body" idx="1"/>
          </p:nvPr>
        </p:nvSpPr>
        <p:spPr>
          <a:xfrm>
            <a:off x="430500" y="128842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7" name="Google Shape;77;p14"/>
          <p:cNvSpPr txBox="1">
            <a:spLocks noGrp="1"/>
          </p:cNvSpPr>
          <p:nvPr>
            <p:ph type="body" idx="2"/>
          </p:nvPr>
        </p:nvSpPr>
        <p:spPr>
          <a:xfrm>
            <a:off x="4832400" y="128842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‹Nr.›</a:t>
            </a:fld>
            <a:endParaRPr/>
          </a:p>
        </p:txBody>
      </p:sp>
      <p:sp>
        <p:nvSpPr>
          <p:cNvPr id="79" name="Google Shape;79;p14"/>
          <p:cNvSpPr txBox="1">
            <a:spLocks noGrp="1"/>
          </p:cNvSpPr>
          <p:nvPr>
            <p:ph type="subTitle" idx="3"/>
          </p:nvPr>
        </p:nvSpPr>
        <p:spPr>
          <a:xfrm>
            <a:off x="455050" y="414575"/>
            <a:ext cx="3543300" cy="3213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1600"/>
              </a:spcBef>
              <a:spcAft>
                <a:spcPts val="0"/>
              </a:spcAft>
              <a:buSzPts val="1000"/>
              <a:buNone/>
              <a:defRPr sz="1000"/>
            </a:lvl2pPr>
            <a:lvl3pPr lvl="2" rtl="0">
              <a:spcBef>
                <a:spcPts val="1600"/>
              </a:spcBef>
              <a:spcAft>
                <a:spcPts val="0"/>
              </a:spcAft>
              <a:buSzPts val="1000"/>
              <a:buNone/>
              <a:defRPr sz="1000"/>
            </a:lvl3pPr>
            <a:lvl4pPr lvl="3" rtl="0">
              <a:spcBef>
                <a:spcPts val="1600"/>
              </a:spcBef>
              <a:spcAft>
                <a:spcPts val="0"/>
              </a:spcAft>
              <a:buSzPts val="1000"/>
              <a:buNone/>
              <a:defRPr sz="1000"/>
            </a:lvl4pPr>
            <a:lvl5pPr lvl="4" rtl="0">
              <a:spcBef>
                <a:spcPts val="1600"/>
              </a:spcBef>
              <a:spcAft>
                <a:spcPts val="0"/>
              </a:spcAft>
              <a:buSzPts val="1000"/>
              <a:buNone/>
              <a:defRPr sz="1000"/>
            </a:lvl5pPr>
            <a:lvl6pPr lvl="5" rtl="0">
              <a:spcBef>
                <a:spcPts val="1600"/>
              </a:spcBef>
              <a:spcAft>
                <a:spcPts val="0"/>
              </a:spcAft>
              <a:buSzPts val="1000"/>
              <a:buNone/>
              <a:defRPr sz="1000"/>
            </a:lvl6pPr>
            <a:lvl7pPr lvl="6" rtl="0">
              <a:spcBef>
                <a:spcPts val="1600"/>
              </a:spcBef>
              <a:spcAft>
                <a:spcPts val="0"/>
              </a:spcAft>
              <a:buSzPts val="1000"/>
              <a:buNone/>
              <a:defRPr sz="1000"/>
            </a:lvl7pPr>
            <a:lvl8pPr lvl="7" rtl="0">
              <a:spcBef>
                <a:spcPts val="1600"/>
              </a:spcBef>
              <a:spcAft>
                <a:spcPts val="0"/>
              </a:spcAft>
              <a:buSzPts val="1000"/>
              <a:buNone/>
              <a:defRPr sz="1000"/>
            </a:lvl8pPr>
            <a:lvl9pPr lvl="8" rtl="0">
              <a:spcBef>
                <a:spcPts val="1600"/>
              </a:spcBef>
              <a:spcAft>
                <a:spcPts val="1600"/>
              </a:spcAft>
              <a:buSzPts val="1000"/>
              <a:buNone/>
              <a:defRPr sz="1000"/>
            </a:lvl9pPr>
          </a:lstStyle>
          <a:p>
            <a:endParaRPr/>
          </a:p>
        </p:txBody>
      </p:sp>
      <p:sp>
        <p:nvSpPr>
          <p:cNvPr id="80" name="Google Shape;80;p14"/>
          <p:cNvSpPr txBox="1">
            <a:spLocks noGrp="1"/>
          </p:cNvSpPr>
          <p:nvPr>
            <p:ph type="title"/>
          </p:nvPr>
        </p:nvSpPr>
        <p:spPr>
          <a:xfrm>
            <a:off x="430500" y="632075"/>
            <a:ext cx="8283000" cy="570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1" name="Google Shape;81;p14"/>
          <p:cNvPicPr preferRelativeResize="0"/>
          <p:nvPr/>
        </p:nvPicPr>
        <p:blipFill rotWithShape="1">
          <a:blip r:embed="rId2">
            <a:alphaModFix amt="72000"/>
          </a:blip>
          <a:srcRect b="31880"/>
          <a:stretch/>
        </p:blipFill>
        <p:spPr>
          <a:xfrm>
            <a:off x="8310438" y="46575"/>
            <a:ext cx="710725" cy="3984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6" r:id="rId14"/>
    <p:sldLayoutId id="2147483667"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127" name="Google Shape;127;p23"/>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128" name="Google Shape;128;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it"/>
              <a:t>‹Nr.›</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4.gi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tadt-zuerich.ch/gud/de/index/departement/strategie_politik/umweltstrategie/klimapolitik/klimaschutz/netto-null-treibhausgase.html"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hyperlink" Target="https://www.stadt-zuerich.ch/gud/de/index/umwelt_energie/energie-in-zahlen/2000-watt-indikatoren.html" TargetMode="External"/><Relationship Id="rId4" Type="http://schemas.openxmlformats.org/officeDocument/2006/relationships/hyperlink" Target="https://www.stadt-zuerich.ch/content/dam/stzh/dib/Deutsch/Energieversorgung/Publikationen%20und%20Broschueren/Masterplan_Energie_2023_FINAL.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www.photovoltaikforum.com/core/article/83-sg-ready-w%C3%A4rmepumpe-mit-pv-kombinieren/" TargetMode="External"/><Relationship Id="rId7" Type="http://schemas.openxmlformats.org/officeDocument/2006/relationships/hyperlink" Target="https://metsolar.eu/applications/solar-for-architecture/"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solar-log.com/produkte-loesungen/hardwareportfolio/sensorik#:~:text=Einstrahlungssensor%20speziell%20f%C3%BCr%20gr%C3%B6%C3%9Fere%20Photovoltaikanlagen,Qualit%C3%A4t%20der%20gesamten%20PV%2DAnlage" TargetMode="External"/><Relationship Id="rId5" Type="http://schemas.openxmlformats.org/officeDocument/2006/relationships/hyperlink" Target="https://www.imt-solar.com/solar-irradiance-sensors/si-sensor/" TargetMode="External"/><Relationship Id="rId4" Type="http://schemas.openxmlformats.org/officeDocument/2006/relationships/hyperlink" Target="https://www.solaredge.com/de/products/metering-and-sensors/environmental-senso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5"/>
          <p:cNvPicPr preferRelativeResize="0"/>
          <p:nvPr/>
        </p:nvPicPr>
        <p:blipFill rotWithShape="1">
          <a:blip r:embed="rId3">
            <a:alphaModFix/>
          </a:blip>
          <a:srcRect t="6681"/>
          <a:stretch/>
        </p:blipFill>
        <p:spPr>
          <a:xfrm>
            <a:off x="0" y="0"/>
            <a:ext cx="9144001" cy="5202600"/>
          </a:xfrm>
          <a:prstGeom prst="rect">
            <a:avLst/>
          </a:prstGeom>
          <a:noFill/>
          <a:ln>
            <a:noFill/>
          </a:ln>
        </p:spPr>
      </p:pic>
      <p:sp>
        <p:nvSpPr>
          <p:cNvPr id="188" name="Google Shape;188;p35"/>
          <p:cNvSpPr txBox="1">
            <a:spLocks noGrp="1"/>
          </p:cNvSpPr>
          <p:nvPr>
            <p:ph type="ctrTitle"/>
          </p:nvPr>
        </p:nvSpPr>
        <p:spPr>
          <a:xfrm>
            <a:off x="311700" y="2571750"/>
            <a:ext cx="8520600" cy="128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solidFill>
                  <a:schemeClr val="lt1"/>
                </a:solidFill>
              </a:rPr>
              <a:t>Energy Saving Challenge</a:t>
            </a:r>
            <a:endParaRPr>
              <a:solidFill>
                <a:schemeClr val="lt1"/>
              </a:solidFill>
            </a:endParaRPr>
          </a:p>
        </p:txBody>
      </p:sp>
      <p:sp>
        <p:nvSpPr>
          <p:cNvPr id="189" name="Google Shape;189;p35"/>
          <p:cNvSpPr txBox="1">
            <a:spLocks noGrp="1"/>
          </p:cNvSpPr>
          <p:nvPr>
            <p:ph type="subTitle" idx="1"/>
          </p:nvPr>
        </p:nvSpPr>
        <p:spPr>
          <a:xfrm>
            <a:off x="311700" y="38482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solidFill>
                  <a:srgbClr val="FFF2CC"/>
                </a:solidFill>
              </a:rPr>
              <a:t>Julia Larikova &amp; Selin Arpaci</a:t>
            </a:r>
            <a:endParaRPr>
              <a:solidFill>
                <a:srgbClr val="FFF2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430500" y="641550"/>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Tailored placement guidelines</a:t>
            </a:r>
            <a:endParaRPr/>
          </a:p>
        </p:txBody>
      </p:sp>
      <p:sp>
        <p:nvSpPr>
          <p:cNvPr id="312" name="Google Shape;312;p44"/>
          <p:cNvSpPr txBox="1">
            <a:spLocks noGrp="1"/>
          </p:cNvSpPr>
          <p:nvPr>
            <p:ph type="subTitle" idx="1"/>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13" name="Google Shape;313;p44"/>
          <p:cNvSpPr/>
          <p:nvPr/>
        </p:nvSpPr>
        <p:spPr>
          <a:xfrm>
            <a:off x="1410525" y="3991500"/>
            <a:ext cx="6420300" cy="8370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txBox="1">
            <a:spLocks noGrp="1"/>
          </p:cNvSpPr>
          <p:nvPr>
            <p:ph type="body" idx="3"/>
          </p:nvPr>
        </p:nvSpPr>
        <p:spPr>
          <a:xfrm>
            <a:off x="1562825" y="4075650"/>
            <a:ext cx="6463200" cy="5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lt1"/>
                </a:solidFill>
                <a:latin typeface="Roboto"/>
                <a:ea typeface="Roboto"/>
                <a:cs typeface="Roboto"/>
                <a:sym typeface="Roboto"/>
              </a:rPr>
              <a:t>Optimal placement guidelines and sensors enable seamless installation for partners</a:t>
            </a:r>
            <a:endParaRPr b="1">
              <a:solidFill>
                <a:schemeClr val="lt1"/>
              </a:solidFill>
              <a:latin typeface="Roboto"/>
              <a:ea typeface="Roboto"/>
              <a:cs typeface="Roboto"/>
              <a:sym typeface="Roboto"/>
            </a:endParaRPr>
          </a:p>
        </p:txBody>
      </p:sp>
      <p:pic>
        <p:nvPicPr>
          <p:cNvPr id="315" name="Google Shape;315;p44"/>
          <p:cNvPicPr preferRelativeResize="0"/>
          <p:nvPr/>
        </p:nvPicPr>
        <p:blipFill rotWithShape="1">
          <a:blip r:embed="rId3">
            <a:alphaModFix/>
          </a:blip>
          <a:srcRect t="16230" r="16338" b="28639"/>
          <a:stretch/>
        </p:blipFill>
        <p:spPr>
          <a:xfrm>
            <a:off x="499575" y="1288975"/>
            <a:ext cx="4831677" cy="2387900"/>
          </a:xfrm>
          <a:prstGeom prst="rect">
            <a:avLst/>
          </a:prstGeom>
          <a:noFill/>
          <a:ln>
            <a:noFill/>
          </a:ln>
        </p:spPr>
      </p:pic>
      <p:pic>
        <p:nvPicPr>
          <p:cNvPr id="316" name="Google Shape;316;p44"/>
          <p:cNvPicPr preferRelativeResize="0"/>
          <p:nvPr/>
        </p:nvPicPr>
        <p:blipFill rotWithShape="1">
          <a:blip r:embed="rId3">
            <a:alphaModFix/>
          </a:blip>
          <a:srcRect t="16230" r="16338" b="28639"/>
          <a:stretch/>
        </p:blipFill>
        <p:spPr>
          <a:xfrm>
            <a:off x="499575" y="1288975"/>
            <a:ext cx="4831677" cy="2387900"/>
          </a:xfrm>
          <a:prstGeom prst="rect">
            <a:avLst/>
          </a:prstGeom>
          <a:noFill/>
          <a:ln>
            <a:noFill/>
          </a:ln>
        </p:spPr>
      </p:pic>
      <p:pic>
        <p:nvPicPr>
          <p:cNvPr id="317" name="Google Shape;317;p44"/>
          <p:cNvPicPr preferRelativeResize="0"/>
          <p:nvPr/>
        </p:nvPicPr>
        <p:blipFill rotWithShape="1">
          <a:blip r:embed="rId3">
            <a:alphaModFix/>
          </a:blip>
          <a:srcRect t="16230" r="16338" b="28639"/>
          <a:stretch/>
        </p:blipFill>
        <p:spPr>
          <a:xfrm>
            <a:off x="499575" y="1288975"/>
            <a:ext cx="4831677" cy="2387900"/>
          </a:xfrm>
          <a:prstGeom prst="rect">
            <a:avLst/>
          </a:prstGeom>
          <a:noFill/>
          <a:ln>
            <a:noFill/>
          </a:ln>
        </p:spPr>
      </p:pic>
      <p:pic>
        <p:nvPicPr>
          <p:cNvPr id="318" name="Google Shape;318;p44"/>
          <p:cNvPicPr preferRelativeResize="0"/>
          <p:nvPr/>
        </p:nvPicPr>
        <p:blipFill rotWithShape="1">
          <a:blip r:embed="rId3">
            <a:alphaModFix/>
          </a:blip>
          <a:srcRect t="16230" r="16338" b="28639"/>
          <a:stretch/>
        </p:blipFill>
        <p:spPr>
          <a:xfrm>
            <a:off x="499575" y="1288963"/>
            <a:ext cx="4831677" cy="2387900"/>
          </a:xfrm>
          <a:prstGeom prst="rect">
            <a:avLst/>
          </a:prstGeom>
          <a:noFill/>
          <a:ln>
            <a:noFill/>
          </a:ln>
        </p:spPr>
      </p:pic>
      <p:pic>
        <p:nvPicPr>
          <p:cNvPr id="319" name="Google Shape;319;p44"/>
          <p:cNvPicPr preferRelativeResize="0"/>
          <p:nvPr/>
        </p:nvPicPr>
        <p:blipFill rotWithShape="1">
          <a:blip r:embed="rId4">
            <a:alphaModFix/>
          </a:blip>
          <a:srcRect l="15533" t="12258" r="19552" b="6559"/>
          <a:stretch/>
        </p:blipFill>
        <p:spPr>
          <a:xfrm>
            <a:off x="5477925" y="1664100"/>
            <a:ext cx="2141501" cy="2008788"/>
          </a:xfrm>
          <a:prstGeom prst="rect">
            <a:avLst/>
          </a:prstGeom>
          <a:noFill/>
          <a:ln>
            <a:noFill/>
          </a:ln>
        </p:spPr>
      </p:pic>
      <p:pic>
        <p:nvPicPr>
          <p:cNvPr id="320" name="Google Shape;320;p44"/>
          <p:cNvPicPr preferRelativeResize="0"/>
          <p:nvPr/>
        </p:nvPicPr>
        <p:blipFill rotWithShape="1">
          <a:blip r:embed="rId4">
            <a:alphaModFix/>
          </a:blip>
          <a:srcRect l="15533" t="12258" r="19552" b="6559"/>
          <a:stretch/>
        </p:blipFill>
        <p:spPr>
          <a:xfrm>
            <a:off x="5477925" y="1664100"/>
            <a:ext cx="2141501" cy="2008788"/>
          </a:xfrm>
          <a:prstGeom prst="rect">
            <a:avLst/>
          </a:prstGeom>
          <a:noFill/>
          <a:ln>
            <a:noFill/>
          </a:ln>
        </p:spPr>
      </p:pic>
      <p:pic>
        <p:nvPicPr>
          <p:cNvPr id="321" name="Google Shape;321;p44"/>
          <p:cNvPicPr preferRelativeResize="0"/>
          <p:nvPr/>
        </p:nvPicPr>
        <p:blipFill rotWithShape="1">
          <a:blip r:embed="rId4">
            <a:alphaModFix/>
          </a:blip>
          <a:srcRect l="15533" t="12258" r="19552" b="6559"/>
          <a:stretch/>
        </p:blipFill>
        <p:spPr>
          <a:xfrm>
            <a:off x="5477925" y="1664100"/>
            <a:ext cx="2141501" cy="2008788"/>
          </a:xfrm>
          <a:prstGeom prst="rect">
            <a:avLst/>
          </a:prstGeom>
          <a:noFill/>
          <a:ln>
            <a:noFill/>
          </a:ln>
        </p:spPr>
      </p:pic>
      <p:pic>
        <p:nvPicPr>
          <p:cNvPr id="322" name="Google Shape;322;p44"/>
          <p:cNvPicPr preferRelativeResize="0"/>
          <p:nvPr/>
        </p:nvPicPr>
        <p:blipFill rotWithShape="1">
          <a:blip r:embed="rId4">
            <a:alphaModFix/>
          </a:blip>
          <a:srcRect l="15533" t="12258" r="19552" b="6559"/>
          <a:stretch/>
        </p:blipFill>
        <p:spPr>
          <a:xfrm>
            <a:off x="5477925" y="1664100"/>
            <a:ext cx="2141501" cy="2008788"/>
          </a:xfrm>
          <a:prstGeom prst="rect">
            <a:avLst/>
          </a:prstGeom>
          <a:noFill/>
          <a:ln>
            <a:noFill/>
          </a:ln>
        </p:spPr>
      </p:pic>
      <p:pic>
        <p:nvPicPr>
          <p:cNvPr id="323" name="Google Shape;323;p44"/>
          <p:cNvPicPr preferRelativeResize="0"/>
          <p:nvPr/>
        </p:nvPicPr>
        <p:blipFill rotWithShape="1">
          <a:blip r:embed="rId4">
            <a:alphaModFix/>
          </a:blip>
          <a:srcRect l="15533" t="12258" r="19552" b="6559"/>
          <a:stretch/>
        </p:blipFill>
        <p:spPr>
          <a:xfrm>
            <a:off x="5477925" y="1664100"/>
            <a:ext cx="2141501" cy="2008788"/>
          </a:xfrm>
          <a:prstGeom prst="rect">
            <a:avLst/>
          </a:prstGeom>
          <a:noFill/>
          <a:ln>
            <a:noFill/>
          </a:ln>
        </p:spPr>
      </p:pic>
      <p:pic>
        <p:nvPicPr>
          <p:cNvPr id="324" name="Google Shape;324;p44"/>
          <p:cNvPicPr preferRelativeResize="0"/>
          <p:nvPr/>
        </p:nvPicPr>
        <p:blipFill rotWithShape="1">
          <a:blip r:embed="rId5">
            <a:alphaModFix/>
          </a:blip>
          <a:srcRect r="35558"/>
          <a:stretch/>
        </p:blipFill>
        <p:spPr>
          <a:xfrm>
            <a:off x="7909050" y="1252700"/>
            <a:ext cx="580650" cy="2460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430500" y="641550"/>
            <a:ext cx="87135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Pillar 3: Monitoring, Optimisation &amp; Redistribution</a:t>
            </a:r>
            <a:endParaRPr/>
          </a:p>
        </p:txBody>
      </p:sp>
      <p:sp>
        <p:nvSpPr>
          <p:cNvPr id="330" name="Google Shape;330;p45"/>
          <p:cNvSpPr txBox="1">
            <a:spLocks noGrp="1"/>
          </p:cNvSpPr>
          <p:nvPr>
            <p:ph type="subTitle" idx="1"/>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31" name="Google Shape;331;p45"/>
          <p:cNvSpPr txBox="1">
            <a:spLocks noGrp="1"/>
          </p:cNvSpPr>
          <p:nvPr>
            <p:ph type="body" idx="3"/>
          </p:nvPr>
        </p:nvSpPr>
        <p:spPr>
          <a:xfrm>
            <a:off x="4610950" y="3973250"/>
            <a:ext cx="3963300" cy="10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b="1">
                <a:solidFill>
                  <a:schemeClr val="dk1"/>
                </a:solidFill>
                <a:latin typeface="Roboto"/>
                <a:ea typeface="Roboto"/>
                <a:cs typeface="Roboto"/>
                <a:sym typeface="Roboto"/>
              </a:rPr>
              <a:t>Step 6</a:t>
            </a:r>
            <a:r>
              <a:rPr lang="it">
                <a:solidFill>
                  <a:schemeClr val="dk1"/>
                </a:solidFill>
                <a:latin typeface="Roboto"/>
                <a:ea typeface="Roboto"/>
                <a:cs typeface="Roboto"/>
                <a:sym typeface="Roboto"/>
              </a:rPr>
              <a:t> - future redistribution of energy and collaboration with heat pumps </a:t>
            </a:r>
            <a:endParaRPr>
              <a:solidFill>
                <a:schemeClr val="dk1"/>
              </a:solidFill>
              <a:latin typeface="Roboto"/>
              <a:ea typeface="Roboto"/>
              <a:cs typeface="Roboto"/>
              <a:sym typeface="Roboto"/>
            </a:endParaRPr>
          </a:p>
          <a:p>
            <a:pPr marL="0" lvl="0" indent="0" algn="l" rtl="0">
              <a:spcBef>
                <a:spcPts val="1600"/>
              </a:spcBef>
              <a:spcAft>
                <a:spcPts val="1600"/>
              </a:spcAft>
              <a:buNone/>
            </a:pPr>
            <a:endParaRPr>
              <a:solidFill>
                <a:schemeClr val="dk1"/>
              </a:solidFill>
              <a:latin typeface="Roboto"/>
              <a:ea typeface="Roboto"/>
              <a:cs typeface="Roboto"/>
              <a:sym typeface="Roboto"/>
            </a:endParaRPr>
          </a:p>
        </p:txBody>
      </p:sp>
      <p:sp>
        <p:nvSpPr>
          <p:cNvPr id="332" name="Google Shape;332;p45"/>
          <p:cNvSpPr txBox="1">
            <a:spLocks noGrp="1"/>
          </p:cNvSpPr>
          <p:nvPr>
            <p:ph type="body" idx="3"/>
          </p:nvPr>
        </p:nvSpPr>
        <p:spPr>
          <a:xfrm>
            <a:off x="340100" y="3973250"/>
            <a:ext cx="3658200" cy="90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dk1"/>
                </a:solidFill>
                <a:latin typeface="Roboto"/>
                <a:ea typeface="Roboto"/>
                <a:cs typeface="Roboto"/>
                <a:sym typeface="Roboto"/>
              </a:rPr>
              <a:t>Step 5</a:t>
            </a:r>
            <a:r>
              <a:rPr lang="it">
                <a:solidFill>
                  <a:schemeClr val="dk1"/>
                </a:solidFill>
                <a:latin typeface="Roboto"/>
                <a:ea typeface="Roboto"/>
                <a:cs typeface="Roboto"/>
                <a:sym typeface="Roboto"/>
              </a:rPr>
              <a:t> - observe: collection of data, maintenance surveillance , further optimisation</a:t>
            </a:r>
            <a:endParaRPr>
              <a:solidFill>
                <a:schemeClr val="dk1"/>
              </a:solidFill>
              <a:latin typeface="Roboto"/>
              <a:ea typeface="Roboto"/>
              <a:cs typeface="Roboto"/>
              <a:sym typeface="Roboto"/>
            </a:endParaRPr>
          </a:p>
        </p:txBody>
      </p:sp>
      <p:pic>
        <p:nvPicPr>
          <p:cNvPr id="333" name="Google Shape;333;p45"/>
          <p:cNvPicPr preferRelativeResize="0"/>
          <p:nvPr/>
        </p:nvPicPr>
        <p:blipFill>
          <a:blip r:embed="rId3">
            <a:alphaModFix/>
          </a:blip>
          <a:stretch>
            <a:fillRect/>
          </a:stretch>
        </p:blipFill>
        <p:spPr>
          <a:xfrm>
            <a:off x="4807900" y="1517250"/>
            <a:ext cx="1327175" cy="1327175"/>
          </a:xfrm>
          <a:prstGeom prst="rect">
            <a:avLst/>
          </a:prstGeom>
          <a:noFill/>
          <a:ln>
            <a:noFill/>
          </a:ln>
        </p:spPr>
      </p:pic>
      <p:pic>
        <p:nvPicPr>
          <p:cNvPr id="334" name="Google Shape;334;p45"/>
          <p:cNvPicPr preferRelativeResize="0"/>
          <p:nvPr/>
        </p:nvPicPr>
        <p:blipFill>
          <a:blip r:embed="rId4">
            <a:alphaModFix/>
          </a:blip>
          <a:stretch>
            <a:fillRect/>
          </a:stretch>
        </p:blipFill>
        <p:spPr>
          <a:xfrm>
            <a:off x="7052725" y="2406075"/>
            <a:ext cx="1327175" cy="1327175"/>
          </a:xfrm>
          <a:prstGeom prst="rect">
            <a:avLst/>
          </a:prstGeom>
          <a:noFill/>
          <a:ln>
            <a:noFill/>
          </a:ln>
        </p:spPr>
      </p:pic>
      <p:pic>
        <p:nvPicPr>
          <p:cNvPr id="335" name="Google Shape;335;p45"/>
          <p:cNvPicPr preferRelativeResize="0"/>
          <p:nvPr/>
        </p:nvPicPr>
        <p:blipFill>
          <a:blip r:embed="rId5">
            <a:alphaModFix/>
          </a:blip>
          <a:stretch>
            <a:fillRect/>
          </a:stretch>
        </p:blipFill>
        <p:spPr>
          <a:xfrm>
            <a:off x="430500" y="1517250"/>
            <a:ext cx="3274668" cy="2456001"/>
          </a:xfrm>
          <a:prstGeom prst="rect">
            <a:avLst/>
          </a:prstGeom>
          <a:noFill/>
          <a:ln>
            <a:noFill/>
          </a:ln>
        </p:spPr>
      </p:pic>
      <p:grpSp>
        <p:nvGrpSpPr>
          <p:cNvPr id="336" name="Google Shape;336;p45"/>
          <p:cNvGrpSpPr/>
          <p:nvPr/>
        </p:nvGrpSpPr>
        <p:grpSpPr>
          <a:xfrm>
            <a:off x="6519050" y="2449900"/>
            <a:ext cx="322200" cy="285900"/>
            <a:chOff x="6509275" y="2449900"/>
            <a:chExt cx="322200" cy="285900"/>
          </a:xfrm>
        </p:grpSpPr>
        <p:cxnSp>
          <p:nvCxnSpPr>
            <p:cNvPr id="337" name="Google Shape;337;p45"/>
            <p:cNvCxnSpPr/>
            <p:nvPr/>
          </p:nvCxnSpPr>
          <p:spPr>
            <a:xfrm>
              <a:off x="6509275" y="2592850"/>
              <a:ext cx="322200" cy="0"/>
            </a:xfrm>
            <a:prstGeom prst="straightConnector1">
              <a:avLst/>
            </a:prstGeom>
            <a:noFill/>
            <a:ln w="38100" cap="flat" cmpd="sng">
              <a:solidFill>
                <a:schemeClr val="accent1"/>
              </a:solidFill>
              <a:prstDash val="solid"/>
              <a:round/>
              <a:headEnd type="none" w="med" len="med"/>
              <a:tailEnd type="none" w="med" len="med"/>
            </a:ln>
          </p:spPr>
        </p:cxnSp>
        <p:cxnSp>
          <p:nvCxnSpPr>
            <p:cNvPr id="338" name="Google Shape;338;p45"/>
            <p:cNvCxnSpPr/>
            <p:nvPr/>
          </p:nvCxnSpPr>
          <p:spPr>
            <a:xfrm flipH="1">
              <a:off x="6668725" y="2449900"/>
              <a:ext cx="3300" cy="285900"/>
            </a:xfrm>
            <a:prstGeom prst="straightConnector1">
              <a:avLst/>
            </a:prstGeom>
            <a:noFill/>
            <a:ln w="38100" cap="flat" cmpd="sng">
              <a:solidFill>
                <a:schemeClr val="accent1"/>
              </a:solidFill>
              <a:prstDash val="solid"/>
              <a:round/>
              <a:headEnd type="none" w="med" len="med"/>
              <a:tailEnd type="non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430500" y="641550"/>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Remote maintenance &amp; Live updates</a:t>
            </a:r>
            <a:endParaRPr/>
          </a:p>
        </p:txBody>
      </p:sp>
      <p:sp>
        <p:nvSpPr>
          <p:cNvPr id="344" name="Google Shape;344;p46"/>
          <p:cNvSpPr txBox="1">
            <a:spLocks noGrp="1"/>
          </p:cNvSpPr>
          <p:nvPr>
            <p:ph type="subTitle" idx="1"/>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5" name="Google Shape;345;p46"/>
          <p:cNvPicPr preferRelativeResize="0"/>
          <p:nvPr/>
        </p:nvPicPr>
        <p:blipFill rotWithShape="1">
          <a:blip r:embed="rId3">
            <a:alphaModFix/>
          </a:blip>
          <a:srcRect r="1107" b="7313"/>
          <a:stretch/>
        </p:blipFill>
        <p:spPr>
          <a:xfrm>
            <a:off x="455050" y="1435101"/>
            <a:ext cx="3731543" cy="2204300"/>
          </a:xfrm>
          <a:prstGeom prst="rect">
            <a:avLst/>
          </a:prstGeom>
          <a:noFill/>
          <a:ln>
            <a:noFill/>
          </a:ln>
        </p:spPr>
      </p:pic>
      <p:pic>
        <p:nvPicPr>
          <p:cNvPr id="346" name="Google Shape;346;p46"/>
          <p:cNvPicPr preferRelativeResize="0"/>
          <p:nvPr/>
        </p:nvPicPr>
        <p:blipFill rotWithShape="1">
          <a:blip r:embed="rId4">
            <a:alphaModFix/>
          </a:blip>
          <a:srcRect b="11016"/>
          <a:stretch/>
        </p:blipFill>
        <p:spPr>
          <a:xfrm>
            <a:off x="4527001" y="1440500"/>
            <a:ext cx="3963300" cy="2245251"/>
          </a:xfrm>
          <a:prstGeom prst="rect">
            <a:avLst/>
          </a:prstGeom>
          <a:noFill/>
          <a:ln>
            <a:noFill/>
          </a:ln>
        </p:spPr>
      </p:pic>
      <p:sp>
        <p:nvSpPr>
          <p:cNvPr id="347" name="Google Shape;347;p46"/>
          <p:cNvSpPr/>
          <p:nvPr/>
        </p:nvSpPr>
        <p:spPr>
          <a:xfrm>
            <a:off x="455050" y="3862050"/>
            <a:ext cx="8035200" cy="9666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txBox="1">
            <a:spLocks noGrp="1"/>
          </p:cNvSpPr>
          <p:nvPr>
            <p:ph type="body" idx="3"/>
          </p:nvPr>
        </p:nvSpPr>
        <p:spPr>
          <a:xfrm>
            <a:off x="792500" y="3913800"/>
            <a:ext cx="75444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lt1"/>
                </a:solidFill>
                <a:latin typeface="Roboto Medium"/>
                <a:ea typeface="Roboto Medium"/>
                <a:cs typeface="Roboto Medium"/>
                <a:sym typeface="Roboto Medium"/>
              </a:rPr>
              <a:t>The relevant users will be notified of any necessary changes (shift of the angle) and collaboration opportunities. Option to track the health status of the solar panels, and plan the maintenance visits.</a:t>
            </a:r>
            <a:r>
              <a:rPr lang="it"/>
              <a:t> </a:t>
            </a:r>
            <a:endParaRPr/>
          </a:p>
          <a:p>
            <a:pPr marL="0" lvl="0" indent="0" algn="l" rtl="0">
              <a:spcBef>
                <a:spcPts val="1600"/>
              </a:spcBef>
              <a:spcAft>
                <a:spcPts val="1600"/>
              </a:spcAft>
              <a:buNone/>
            </a:pPr>
            <a:endParaRPr b="1">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p:nvPr/>
        </p:nvSpPr>
        <p:spPr>
          <a:xfrm>
            <a:off x="4605500" y="2697650"/>
            <a:ext cx="1786200" cy="20136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6661100" y="2683000"/>
            <a:ext cx="1786200" cy="20136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2549900" y="2697650"/>
            <a:ext cx="1786200" cy="20136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441150" y="2697650"/>
            <a:ext cx="1786200" cy="20136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646545" y="1240682"/>
            <a:ext cx="1381800" cy="1296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58" name="Google Shape;358;p47"/>
          <p:cNvSpPr/>
          <p:nvPr/>
        </p:nvSpPr>
        <p:spPr>
          <a:xfrm>
            <a:off x="4863602" y="1313890"/>
            <a:ext cx="1381800" cy="1329000"/>
          </a:xfrm>
          <a:prstGeom prst="ellipse">
            <a:avLst/>
          </a:prstGeom>
          <a:solidFill>
            <a:srgbClr val="D838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p>
        </p:txBody>
      </p:sp>
      <p:sp>
        <p:nvSpPr>
          <p:cNvPr id="359" name="Google Shape;359;p47"/>
          <p:cNvSpPr/>
          <p:nvPr/>
        </p:nvSpPr>
        <p:spPr>
          <a:xfrm>
            <a:off x="6890158" y="1313075"/>
            <a:ext cx="1328100" cy="1296300"/>
          </a:xfrm>
          <a:prstGeom prst="ellipse">
            <a:avLst/>
          </a:prstGeom>
          <a:solidFill>
            <a:srgbClr val="A4C2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p:txBody>
      </p:sp>
      <p:sp>
        <p:nvSpPr>
          <p:cNvPr id="360" name="Google Shape;360;p47"/>
          <p:cNvSpPr/>
          <p:nvPr/>
        </p:nvSpPr>
        <p:spPr>
          <a:xfrm>
            <a:off x="2781937" y="1308125"/>
            <a:ext cx="1328100" cy="1296300"/>
          </a:xfrm>
          <a:prstGeom prst="ellipse">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p>
        </p:txBody>
      </p:sp>
      <p:pic>
        <p:nvPicPr>
          <p:cNvPr id="361" name="Google Shape;361;p47" descr="Welder female with solid fill"/>
          <p:cNvPicPr preferRelativeResize="0"/>
          <p:nvPr/>
        </p:nvPicPr>
        <p:blipFill rotWithShape="1">
          <a:blip r:embed="rId3">
            <a:alphaModFix/>
          </a:blip>
          <a:srcRect/>
          <a:stretch/>
        </p:blipFill>
        <p:spPr>
          <a:xfrm>
            <a:off x="3166975" y="1503118"/>
            <a:ext cx="558000" cy="558000"/>
          </a:xfrm>
          <a:prstGeom prst="rect">
            <a:avLst/>
          </a:prstGeom>
          <a:noFill/>
          <a:ln>
            <a:noFill/>
          </a:ln>
        </p:spPr>
      </p:pic>
      <p:pic>
        <p:nvPicPr>
          <p:cNvPr id="362" name="Google Shape;362;p47" descr="Call centre with solid fill"/>
          <p:cNvPicPr preferRelativeResize="0"/>
          <p:nvPr/>
        </p:nvPicPr>
        <p:blipFill rotWithShape="1">
          <a:blip r:embed="rId4">
            <a:alphaModFix/>
          </a:blip>
          <a:srcRect/>
          <a:stretch/>
        </p:blipFill>
        <p:spPr>
          <a:xfrm>
            <a:off x="7275212" y="1508071"/>
            <a:ext cx="558000" cy="558000"/>
          </a:xfrm>
          <a:prstGeom prst="rect">
            <a:avLst/>
          </a:prstGeom>
          <a:noFill/>
          <a:ln>
            <a:noFill/>
          </a:ln>
        </p:spPr>
      </p:pic>
      <p:pic>
        <p:nvPicPr>
          <p:cNvPr id="363" name="Google Shape;363;p47"/>
          <p:cNvPicPr preferRelativeResize="0"/>
          <p:nvPr/>
        </p:nvPicPr>
        <p:blipFill>
          <a:blip r:embed="rId5">
            <a:alphaModFix/>
          </a:blip>
          <a:stretch>
            <a:fillRect/>
          </a:stretch>
        </p:blipFill>
        <p:spPr>
          <a:xfrm>
            <a:off x="5058563" y="1502425"/>
            <a:ext cx="1045574" cy="603650"/>
          </a:xfrm>
          <a:prstGeom prst="rect">
            <a:avLst/>
          </a:prstGeom>
          <a:noFill/>
          <a:ln>
            <a:noFill/>
          </a:ln>
        </p:spPr>
      </p:pic>
      <p:sp>
        <p:nvSpPr>
          <p:cNvPr id="364" name="Google Shape;364;p47"/>
          <p:cNvSpPr txBox="1"/>
          <p:nvPr/>
        </p:nvSpPr>
        <p:spPr>
          <a:xfrm>
            <a:off x="5013150" y="2072450"/>
            <a:ext cx="1136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dk1"/>
                </a:solidFill>
                <a:latin typeface="Roboto"/>
                <a:ea typeface="Roboto"/>
                <a:cs typeface="Roboto"/>
                <a:sym typeface="Roboto"/>
              </a:rPr>
              <a:t>Citizens &amp; Government</a:t>
            </a:r>
            <a:endParaRPr>
              <a:solidFill>
                <a:schemeClr val="dk1"/>
              </a:solidFill>
              <a:latin typeface="Roboto"/>
              <a:ea typeface="Roboto"/>
              <a:cs typeface="Roboto"/>
              <a:sym typeface="Roboto"/>
            </a:endParaRPr>
          </a:p>
        </p:txBody>
      </p:sp>
      <p:sp>
        <p:nvSpPr>
          <p:cNvPr id="365" name="Google Shape;365;p47"/>
          <p:cNvSpPr txBox="1"/>
          <p:nvPr/>
        </p:nvSpPr>
        <p:spPr>
          <a:xfrm>
            <a:off x="2877763" y="2083950"/>
            <a:ext cx="113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dk1"/>
                </a:solidFill>
                <a:latin typeface="Roboto"/>
                <a:ea typeface="Roboto"/>
                <a:cs typeface="Roboto"/>
                <a:sym typeface="Roboto"/>
              </a:rPr>
              <a:t>Technicians</a:t>
            </a:r>
            <a:endParaRPr>
              <a:solidFill>
                <a:schemeClr val="dk1"/>
              </a:solidFill>
              <a:latin typeface="Roboto"/>
              <a:ea typeface="Roboto"/>
              <a:cs typeface="Roboto"/>
              <a:sym typeface="Roboto"/>
            </a:endParaRPr>
          </a:p>
        </p:txBody>
      </p:sp>
      <p:sp>
        <p:nvSpPr>
          <p:cNvPr id="366" name="Google Shape;366;p47"/>
          <p:cNvSpPr txBox="1"/>
          <p:nvPr/>
        </p:nvSpPr>
        <p:spPr>
          <a:xfrm>
            <a:off x="742400" y="2004213"/>
            <a:ext cx="1136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dk1"/>
                </a:solidFill>
                <a:latin typeface="Roboto"/>
                <a:ea typeface="Roboto"/>
                <a:cs typeface="Roboto"/>
                <a:sym typeface="Roboto"/>
              </a:rPr>
              <a:t>Building Owners</a:t>
            </a:r>
            <a:endParaRPr>
              <a:solidFill>
                <a:schemeClr val="dk1"/>
              </a:solidFill>
              <a:latin typeface="Roboto"/>
              <a:ea typeface="Roboto"/>
              <a:cs typeface="Roboto"/>
              <a:sym typeface="Roboto"/>
            </a:endParaRPr>
          </a:p>
        </p:txBody>
      </p:sp>
      <p:sp>
        <p:nvSpPr>
          <p:cNvPr id="367" name="Google Shape;367;p47"/>
          <p:cNvSpPr txBox="1"/>
          <p:nvPr/>
        </p:nvSpPr>
        <p:spPr>
          <a:xfrm>
            <a:off x="6985988" y="2088900"/>
            <a:ext cx="1136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dk1"/>
                </a:solidFill>
                <a:latin typeface="Roboto"/>
                <a:ea typeface="Roboto"/>
                <a:cs typeface="Roboto"/>
                <a:sym typeface="Roboto"/>
              </a:rPr>
              <a:t>Technical planning</a:t>
            </a:r>
            <a:endParaRPr>
              <a:solidFill>
                <a:schemeClr val="dk1"/>
              </a:solidFill>
              <a:latin typeface="Roboto"/>
              <a:ea typeface="Roboto"/>
              <a:cs typeface="Roboto"/>
              <a:sym typeface="Roboto"/>
            </a:endParaRPr>
          </a:p>
        </p:txBody>
      </p:sp>
      <p:sp>
        <p:nvSpPr>
          <p:cNvPr id="368" name="Google Shape;368;p47"/>
          <p:cNvSpPr txBox="1"/>
          <p:nvPr/>
        </p:nvSpPr>
        <p:spPr>
          <a:xfrm>
            <a:off x="445400" y="2854800"/>
            <a:ext cx="1730400" cy="1644000"/>
          </a:xfrm>
          <a:prstGeom prst="rect">
            <a:avLst/>
          </a:prstGeom>
          <a:noFill/>
          <a:ln>
            <a:noFill/>
          </a:ln>
        </p:spPr>
        <p:txBody>
          <a:bodyPr spcFirstLastPara="1" wrap="square" lIns="91425" tIns="91425" rIns="91425" bIns="91425" anchor="t" anchorCtr="0">
            <a:spAutoFit/>
          </a:bodyPr>
          <a:lstStyle/>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Saving money</a:t>
            </a:r>
            <a:endParaRPr sz="1200">
              <a:solidFill>
                <a:schemeClr val="lt1"/>
              </a:solidFill>
              <a:latin typeface="Roboto"/>
              <a:ea typeface="Roboto"/>
              <a:cs typeface="Roboto"/>
              <a:sym typeface="Roboto"/>
            </a:endParaRPr>
          </a:p>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Easier decision making &amp; monitoring</a:t>
            </a:r>
            <a:endParaRPr sz="1200">
              <a:solidFill>
                <a:schemeClr val="lt1"/>
              </a:solidFill>
              <a:latin typeface="Roboto"/>
              <a:ea typeface="Roboto"/>
              <a:cs typeface="Roboto"/>
              <a:sym typeface="Roboto"/>
            </a:endParaRPr>
          </a:p>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Direct contact to the technicians</a:t>
            </a:r>
            <a:endParaRPr sz="1200">
              <a:solidFill>
                <a:schemeClr val="lt1"/>
              </a:solidFill>
              <a:latin typeface="Roboto"/>
              <a:ea typeface="Roboto"/>
              <a:cs typeface="Roboto"/>
              <a:sym typeface="Roboto"/>
            </a:endParaRPr>
          </a:p>
          <a:p>
            <a:pPr marL="17280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p:txBody>
      </p:sp>
      <p:sp>
        <p:nvSpPr>
          <p:cNvPr id="369" name="Google Shape;369;p47"/>
          <p:cNvSpPr txBox="1"/>
          <p:nvPr/>
        </p:nvSpPr>
        <p:spPr>
          <a:xfrm>
            <a:off x="2516450" y="2894825"/>
            <a:ext cx="1786200" cy="1006500"/>
          </a:xfrm>
          <a:prstGeom prst="rect">
            <a:avLst/>
          </a:prstGeom>
          <a:noFill/>
          <a:ln>
            <a:noFill/>
          </a:ln>
        </p:spPr>
        <p:txBody>
          <a:bodyPr spcFirstLastPara="1" wrap="square" lIns="91425" tIns="91425" rIns="91425" bIns="91425" anchor="t" anchorCtr="0">
            <a:spAutoFit/>
          </a:bodyPr>
          <a:lstStyle/>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Installation protocols → accurate installations</a:t>
            </a:r>
            <a:endParaRPr sz="1200">
              <a:solidFill>
                <a:schemeClr val="lt1"/>
              </a:solidFill>
              <a:latin typeface="Roboto"/>
              <a:ea typeface="Roboto"/>
              <a:cs typeface="Roboto"/>
              <a:sym typeface="Roboto"/>
            </a:endParaRPr>
          </a:p>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Remote monitoring </a:t>
            </a:r>
            <a:endParaRPr sz="1200">
              <a:solidFill>
                <a:schemeClr val="dk1"/>
              </a:solidFill>
              <a:latin typeface="Roboto"/>
              <a:ea typeface="Roboto"/>
              <a:cs typeface="Roboto"/>
              <a:sym typeface="Roboto"/>
            </a:endParaRPr>
          </a:p>
        </p:txBody>
      </p:sp>
      <p:sp>
        <p:nvSpPr>
          <p:cNvPr id="370" name="Google Shape;370;p47"/>
          <p:cNvSpPr txBox="1"/>
          <p:nvPr/>
        </p:nvSpPr>
        <p:spPr>
          <a:xfrm>
            <a:off x="6694550" y="2904725"/>
            <a:ext cx="1730400" cy="1431600"/>
          </a:xfrm>
          <a:prstGeom prst="rect">
            <a:avLst/>
          </a:prstGeom>
          <a:noFill/>
          <a:ln>
            <a:noFill/>
          </a:ln>
        </p:spPr>
        <p:txBody>
          <a:bodyPr spcFirstLastPara="1" wrap="square" lIns="91425" tIns="91425" rIns="91425" bIns="91425" anchor="t" anchorCtr="0">
            <a:spAutoFit/>
          </a:bodyPr>
          <a:lstStyle/>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Automatic planning and tailoring of the projects.</a:t>
            </a:r>
            <a:endParaRPr sz="1200">
              <a:solidFill>
                <a:schemeClr val="lt1"/>
              </a:solidFill>
              <a:latin typeface="Roboto"/>
              <a:ea typeface="Roboto"/>
              <a:cs typeface="Roboto"/>
              <a:sym typeface="Roboto"/>
            </a:endParaRPr>
          </a:p>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Optimal placement of the solar panels</a:t>
            </a:r>
            <a:endParaRPr sz="12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p:txBody>
      </p:sp>
      <p:sp>
        <p:nvSpPr>
          <p:cNvPr id="371" name="Google Shape;371;p47"/>
          <p:cNvSpPr txBox="1"/>
          <p:nvPr/>
        </p:nvSpPr>
        <p:spPr>
          <a:xfrm>
            <a:off x="4633400" y="2894825"/>
            <a:ext cx="1730400" cy="1006500"/>
          </a:xfrm>
          <a:prstGeom prst="rect">
            <a:avLst/>
          </a:prstGeom>
          <a:noFill/>
          <a:ln>
            <a:noFill/>
          </a:ln>
        </p:spPr>
        <p:txBody>
          <a:bodyPr spcFirstLastPara="1" wrap="square" lIns="91425" tIns="91425" rIns="91425" bIns="91425" anchor="t" anchorCtr="0">
            <a:spAutoFit/>
          </a:bodyPr>
          <a:lstStyle/>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Accelerated transition to renewables.</a:t>
            </a:r>
            <a:endParaRPr sz="1200">
              <a:solidFill>
                <a:schemeClr val="lt1"/>
              </a:solidFill>
              <a:latin typeface="Roboto"/>
              <a:ea typeface="Roboto"/>
              <a:cs typeface="Roboto"/>
              <a:sym typeface="Roboto"/>
            </a:endParaRPr>
          </a:p>
          <a:p>
            <a:pPr marL="172800" lvl="0" indent="-126599" algn="l" rtl="0">
              <a:lnSpc>
                <a:spcPct val="115000"/>
              </a:lnSpc>
              <a:spcBef>
                <a:spcPts val="0"/>
              </a:spcBef>
              <a:spcAft>
                <a:spcPts val="0"/>
              </a:spcAft>
              <a:buClr>
                <a:schemeClr val="lt1"/>
              </a:buClr>
              <a:buSzPts val="1200"/>
              <a:buFont typeface="Roboto"/>
              <a:buChar char="●"/>
            </a:pPr>
            <a:r>
              <a:rPr lang="it" sz="1200">
                <a:solidFill>
                  <a:schemeClr val="lt1"/>
                </a:solidFill>
                <a:latin typeface="Roboto"/>
                <a:ea typeface="Roboto"/>
                <a:cs typeface="Roboto"/>
                <a:sym typeface="Roboto"/>
              </a:rPr>
              <a:t>Transparency</a:t>
            </a:r>
            <a:endParaRPr sz="1200">
              <a:solidFill>
                <a:schemeClr val="lt1"/>
              </a:solidFill>
              <a:latin typeface="Roboto"/>
              <a:ea typeface="Roboto"/>
              <a:cs typeface="Roboto"/>
              <a:sym typeface="Roboto"/>
            </a:endParaRPr>
          </a:p>
        </p:txBody>
      </p:sp>
      <p:sp>
        <p:nvSpPr>
          <p:cNvPr id="372" name="Google Shape;37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Customers &amp; Value Proposition</a:t>
            </a:r>
            <a:endParaRPr/>
          </a:p>
        </p:txBody>
      </p:sp>
      <p:pic>
        <p:nvPicPr>
          <p:cNvPr id="373" name="Google Shape;373;p47"/>
          <p:cNvPicPr preferRelativeResize="0"/>
          <p:nvPr/>
        </p:nvPicPr>
        <p:blipFill>
          <a:blip r:embed="rId6">
            <a:alphaModFix/>
          </a:blip>
          <a:stretch>
            <a:fillRect/>
          </a:stretch>
        </p:blipFill>
        <p:spPr>
          <a:xfrm>
            <a:off x="1031600" y="1446242"/>
            <a:ext cx="558001" cy="5579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Revenue Model </a:t>
            </a:r>
            <a:endParaRPr/>
          </a:p>
        </p:txBody>
      </p:sp>
      <p:sp>
        <p:nvSpPr>
          <p:cNvPr id="379" name="Google Shape;379;p48"/>
          <p:cNvSpPr txBox="1"/>
          <p:nvPr/>
        </p:nvSpPr>
        <p:spPr>
          <a:xfrm>
            <a:off x="521550" y="1519500"/>
            <a:ext cx="4830600" cy="19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rgbClr val="000000"/>
              </a:buClr>
              <a:buSzPts val="1100"/>
              <a:buFont typeface="Arial"/>
              <a:buNone/>
            </a:pPr>
            <a:r>
              <a:rPr lang="it" sz="1230">
                <a:solidFill>
                  <a:schemeClr val="dk1"/>
                </a:solidFill>
                <a:latin typeface="Roboto"/>
                <a:ea typeface="Roboto"/>
                <a:cs typeface="Roboto"/>
                <a:sym typeface="Roboto"/>
              </a:rPr>
              <a:t>Sunsync’s business model is centered around the development and deployment of smart technology solutions in solar panels. We generates revenue through:</a:t>
            </a:r>
            <a:endParaRPr sz="1230">
              <a:solidFill>
                <a:schemeClr val="dk1"/>
              </a:solidFill>
              <a:latin typeface="Roboto"/>
              <a:ea typeface="Roboto"/>
              <a:cs typeface="Roboto"/>
              <a:sym typeface="Roboto"/>
            </a:endParaRPr>
          </a:p>
          <a:p>
            <a:pPr marL="457200" lvl="0" indent="-306705" algn="l" rtl="0">
              <a:lnSpc>
                <a:spcPct val="115000"/>
              </a:lnSpc>
              <a:spcBef>
                <a:spcPts val="1200"/>
              </a:spcBef>
              <a:spcAft>
                <a:spcPts val="0"/>
              </a:spcAft>
              <a:buClr>
                <a:schemeClr val="dk1"/>
              </a:buClr>
              <a:buSzPts val="1230"/>
              <a:buFont typeface="Roboto"/>
              <a:buChar char="●"/>
            </a:pPr>
            <a:r>
              <a:rPr lang="it" sz="1230">
                <a:solidFill>
                  <a:schemeClr val="dk1"/>
                </a:solidFill>
                <a:latin typeface="Roboto"/>
                <a:ea typeface="Roboto"/>
                <a:cs typeface="Roboto"/>
                <a:sym typeface="Roboto"/>
              </a:rPr>
              <a:t>Subscription-based model: Customers pay a monthly fee for access to the platform's advanced features. </a:t>
            </a:r>
            <a:endParaRPr sz="1230">
              <a:solidFill>
                <a:schemeClr val="dk1"/>
              </a:solidFill>
              <a:latin typeface="Roboto"/>
              <a:ea typeface="Roboto"/>
              <a:cs typeface="Roboto"/>
              <a:sym typeface="Roboto"/>
            </a:endParaRPr>
          </a:p>
          <a:p>
            <a:pPr marL="457200" lvl="0" indent="-306705" algn="l" rtl="0">
              <a:lnSpc>
                <a:spcPct val="115000"/>
              </a:lnSpc>
              <a:spcBef>
                <a:spcPts val="0"/>
              </a:spcBef>
              <a:spcAft>
                <a:spcPts val="0"/>
              </a:spcAft>
              <a:buClr>
                <a:schemeClr val="dk1"/>
              </a:buClr>
              <a:buSzPts val="1230"/>
              <a:buFont typeface="Roboto"/>
              <a:buChar char="●"/>
            </a:pPr>
            <a:r>
              <a:rPr lang="it" sz="1230">
                <a:solidFill>
                  <a:schemeClr val="dk1"/>
                </a:solidFill>
                <a:latin typeface="Roboto"/>
                <a:ea typeface="Roboto"/>
                <a:cs typeface="Roboto"/>
                <a:sym typeface="Roboto"/>
              </a:rPr>
              <a:t>Flat-rate per project planning &amp; optimization of installation.</a:t>
            </a:r>
            <a:endParaRPr sz="123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endParaRPr sz="1230">
              <a:solidFill>
                <a:schemeClr val="lt1"/>
              </a:solidFill>
            </a:endParaRPr>
          </a:p>
        </p:txBody>
      </p:sp>
      <p:sp>
        <p:nvSpPr>
          <p:cNvPr id="380" name="Google Shape;380;p48"/>
          <p:cNvSpPr/>
          <p:nvPr/>
        </p:nvSpPr>
        <p:spPr>
          <a:xfrm rot="-5400000">
            <a:off x="5541700" y="1384025"/>
            <a:ext cx="3258000" cy="32892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8"/>
          <p:cNvGrpSpPr/>
          <p:nvPr/>
        </p:nvGrpSpPr>
        <p:grpSpPr>
          <a:xfrm>
            <a:off x="6222266" y="2190493"/>
            <a:ext cx="1827159" cy="1814992"/>
            <a:chOff x="3664038" y="1663782"/>
            <a:chExt cx="1815900" cy="1815900"/>
          </a:xfrm>
        </p:grpSpPr>
        <p:sp>
          <p:nvSpPr>
            <p:cNvPr id="382" name="Google Shape;382;p48"/>
            <p:cNvSpPr/>
            <p:nvPr/>
          </p:nvSpPr>
          <p:spPr>
            <a:xfrm>
              <a:off x="3664038" y="1663782"/>
              <a:ext cx="1815900" cy="1815900"/>
            </a:xfrm>
            <a:prstGeom prst="ellipse">
              <a:avLst/>
            </a:prstGeom>
            <a:solidFill>
              <a:srgbClr val="249C90"/>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txBox="1"/>
            <p:nvPr/>
          </p:nvSpPr>
          <p:spPr>
            <a:xfrm>
              <a:off x="3899988" y="2158482"/>
              <a:ext cx="1344000" cy="826500"/>
            </a:xfrm>
            <a:prstGeom prst="rect">
              <a:avLst/>
            </a:prstGeom>
            <a:solidFill>
              <a:srgbClr val="249C9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b="1">
                  <a:solidFill>
                    <a:srgbClr val="FFFFFF"/>
                  </a:solidFill>
                  <a:latin typeface="Roboto"/>
                  <a:ea typeface="Roboto"/>
                  <a:cs typeface="Roboto"/>
                  <a:sym typeface="Roboto"/>
                </a:rPr>
                <a:t>Monetization Strategy</a:t>
              </a:r>
              <a:endParaRPr b="1">
                <a:solidFill>
                  <a:srgbClr val="FFFFFF"/>
                </a:solidFill>
                <a:latin typeface="Roboto"/>
                <a:ea typeface="Roboto"/>
                <a:cs typeface="Roboto"/>
                <a:sym typeface="Roboto"/>
              </a:endParaRPr>
            </a:p>
          </p:txBody>
        </p:sp>
      </p:grpSp>
      <p:grpSp>
        <p:nvGrpSpPr>
          <p:cNvPr id="384" name="Google Shape;384;p48"/>
          <p:cNvGrpSpPr/>
          <p:nvPr/>
        </p:nvGrpSpPr>
        <p:grpSpPr>
          <a:xfrm>
            <a:off x="5352027" y="1506772"/>
            <a:ext cx="1151951" cy="1142120"/>
            <a:chOff x="2859873" y="853971"/>
            <a:chExt cx="1068600" cy="1068600"/>
          </a:xfrm>
        </p:grpSpPr>
        <p:sp>
          <p:nvSpPr>
            <p:cNvPr id="385" name="Google Shape;385;p48"/>
            <p:cNvSpPr/>
            <p:nvPr/>
          </p:nvSpPr>
          <p:spPr>
            <a:xfrm>
              <a:off x="2859873" y="853971"/>
              <a:ext cx="1068600" cy="1068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txBox="1"/>
            <p:nvPr/>
          </p:nvSpPr>
          <p:spPr>
            <a:xfrm>
              <a:off x="3012800" y="1022197"/>
              <a:ext cx="762600" cy="7323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800" b="1">
                  <a:solidFill>
                    <a:srgbClr val="FFFFFF"/>
                  </a:solidFill>
                  <a:latin typeface="Roboto"/>
                  <a:ea typeface="Roboto"/>
                  <a:cs typeface="Roboto"/>
                  <a:sym typeface="Roboto"/>
                </a:rPr>
                <a:t>Subscription Based Model</a:t>
              </a:r>
              <a:endParaRPr sz="8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it" sz="800">
                  <a:solidFill>
                    <a:srgbClr val="FFFFFF"/>
                  </a:solidFill>
                  <a:latin typeface="Roboto"/>
                  <a:ea typeface="Roboto"/>
                  <a:cs typeface="Roboto"/>
                  <a:sym typeface="Roboto"/>
                </a:rPr>
                <a:t>Monthly fee based on the surface area of the panels.</a:t>
              </a:r>
              <a:endParaRPr sz="800">
                <a:solidFill>
                  <a:srgbClr val="FFFFFF"/>
                </a:solidFill>
                <a:latin typeface="Roboto"/>
                <a:ea typeface="Roboto"/>
                <a:cs typeface="Roboto"/>
                <a:sym typeface="Roboto"/>
              </a:endParaRPr>
            </a:p>
          </p:txBody>
        </p:sp>
      </p:grpSp>
      <p:grpSp>
        <p:nvGrpSpPr>
          <p:cNvPr id="387" name="Google Shape;387;p48"/>
          <p:cNvGrpSpPr/>
          <p:nvPr/>
        </p:nvGrpSpPr>
        <p:grpSpPr>
          <a:xfrm>
            <a:off x="7828404" y="3615161"/>
            <a:ext cx="1151951" cy="1142120"/>
            <a:chOff x="5214448" y="3234278"/>
            <a:chExt cx="1068600" cy="1068600"/>
          </a:xfrm>
        </p:grpSpPr>
        <p:sp>
          <p:nvSpPr>
            <p:cNvPr id="388" name="Google Shape;388;p48"/>
            <p:cNvSpPr/>
            <p:nvPr/>
          </p:nvSpPr>
          <p:spPr>
            <a:xfrm>
              <a:off x="5214448" y="3234278"/>
              <a:ext cx="1068600" cy="10686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txBox="1"/>
            <p:nvPr/>
          </p:nvSpPr>
          <p:spPr>
            <a:xfrm>
              <a:off x="5367375" y="3402503"/>
              <a:ext cx="762600" cy="7323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800" b="1">
                  <a:solidFill>
                    <a:srgbClr val="FFFFFF"/>
                  </a:solidFill>
                  <a:latin typeface="Roboto"/>
                  <a:ea typeface="Roboto"/>
                  <a:cs typeface="Roboto"/>
                  <a:sym typeface="Roboto"/>
                </a:rPr>
                <a:t>Additional Revenue Stream</a:t>
              </a:r>
              <a:endParaRPr sz="8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it" sz="800">
                  <a:solidFill>
                    <a:srgbClr val="FFFFFF"/>
                  </a:solidFill>
                  <a:latin typeface="Roboto"/>
                  <a:ea typeface="Roboto"/>
                  <a:cs typeface="Roboto"/>
                  <a:sym typeface="Roboto"/>
                </a:rPr>
                <a:t>We offer maintenance services for a fee.</a:t>
              </a:r>
              <a:endParaRPr sz="800">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a:t>Accomplishments </a:t>
            </a:r>
            <a:endParaRPr/>
          </a:p>
        </p:txBody>
      </p:sp>
      <p:sp>
        <p:nvSpPr>
          <p:cNvPr id="395" name="Google Shape;395;p4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We developed an algorithm to optimize the placement of the solar panels on the buildings using open data.</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We determined set of features to leverage our online platform using sensors and IoT.</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We found potential funding opportunities and collaboration partners.</a:t>
            </a:r>
            <a:endParaRPr sz="1400">
              <a:solidFill>
                <a:schemeClr val="dk1"/>
              </a:solidFill>
              <a:latin typeface="Roboto"/>
              <a:ea typeface="Roboto"/>
              <a:cs typeface="Roboto"/>
              <a:sym typeface="Roboto"/>
            </a:endParaRPr>
          </a:p>
          <a:p>
            <a:pPr marL="0" lvl="0" indent="0" algn="l" rtl="0">
              <a:spcBef>
                <a:spcPts val="1600"/>
              </a:spcBef>
              <a:spcAft>
                <a:spcPts val="0"/>
              </a:spcAft>
              <a:buNone/>
            </a:pPr>
            <a:endParaRPr sz="1400"/>
          </a:p>
          <a:p>
            <a:pPr marL="457200" lvl="0" indent="0" algn="l" rtl="0">
              <a:spcBef>
                <a:spcPts val="1600"/>
              </a:spcBef>
              <a:spcAft>
                <a:spcPts val="1600"/>
              </a:spcAft>
              <a:buNone/>
            </a:pPr>
            <a:endParaRPr/>
          </a:p>
        </p:txBody>
      </p:sp>
      <p:pic>
        <p:nvPicPr>
          <p:cNvPr id="396" name="Google Shape;396;p49"/>
          <p:cNvPicPr preferRelativeResize="0">
            <a:picLocks noGrp="1"/>
          </p:cNvPicPr>
          <p:nvPr>
            <p:ph type="pic" idx="2"/>
          </p:nvPr>
        </p:nvPicPr>
        <p:blipFill rotWithShape="1">
          <a:blip r:embed="rId3">
            <a:alphaModFix amt="79000"/>
          </a:blip>
          <a:srcRect t="7235" b="7243"/>
          <a:stretch/>
        </p:blipFill>
        <p:spPr>
          <a:xfrm>
            <a:off x="3806625" y="632075"/>
            <a:ext cx="5139000" cy="4352399"/>
          </a:xfrm>
          <a:prstGeom prst="rect">
            <a:avLst/>
          </a:prstGeom>
          <a:noFill/>
          <a:ln>
            <a:noFill/>
          </a:ln>
        </p:spPr>
      </p:pic>
      <p:pic>
        <p:nvPicPr>
          <p:cNvPr id="397" name="Google Shape;397;p49"/>
          <p:cNvPicPr preferRelativeResize="0"/>
          <p:nvPr/>
        </p:nvPicPr>
        <p:blipFill rotWithShape="1">
          <a:blip r:embed="rId4">
            <a:alphaModFix/>
          </a:blip>
          <a:srcRect r="17218"/>
          <a:stretch/>
        </p:blipFill>
        <p:spPr>
          <a:xfrm>
            <a:off x="3806625" y="650825"/>
            <a:ext cx="5138999" cy="4333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title"/>
          </p:nvPr>
        </p:nvSpPr>
        <p:spPr>
          <a:xfrm>
            <a:off x="4826275" y="1359700"/>
            <a:ext cx="38961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Next Steps</a:t>
            </a:r>
            <a:endParaRPr/>
          </a:p>
        </p:txBody>
      </p:sp>
      <p:pic>
        <p:nvPicPr>
          <p:cNvPr id="403" name="Google Shape;403;p50"/>
          <p:cNvPicPr preferRelativeResize="0">
            <a:picLocks noGrp="1"/>
          </p:cNvPicPr>
          <p:nvPr>
            <p:ph type="pic" idx="2"/>
          </p:nvPr>
        </p:nvPicPr>
        <p:blipFill rotWithShape="1">
          <a:blip r:embed="rId3">
            <a:alphaModFix/>
          </a:blip>
          <a:srcRect l="11924" r="11931"/>
          <a:stretch/>
        </p:blipFill>
        <p:spPr>
          <a:xfrm>
            <a:off x="0" y="0"/>
            <a:ext cx="4668001" cy="5143500"/>
          </a:xfrm>
          <a:prstGeom prst="rect">
            <a:avLst/>
          </a:prstGeom>
        </p:spPr>
      </p:pic>
      <p:sp>
        <p:nvSpPr>
          <p:cNvPr id="404" name="Google Shape;404;p50"/>
          <p:cNvSpPr txBox="1">
            <a:spLocks noGrp="1"/>
          </p:cNvSpPr>
          <p:nvPr>
            <p:ph type="subTitle" idx="1"/>
          </p:nvPr>
        </p:nvSpPr>
        <p:spPr>
          <a:xfrm>
            <a:off x="4834825" y="2377175"/>
            <a:ext cx="3879000" cy="1565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Develop the dashboard and the interactive map.</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Contact the potential partners and start the partnership process.</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Track the funding opportunities.</a:t>
            </a:r>
            <a:endParaRPr sz="140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it" sz="1400">
                <a:solidFill>
                  <a:schemeClr val="dk1"/>
                </a:solidFill>
                <a:latin typeface="Roboto"/>
                <a:ea typeface="Roboto"/>
                <a:cs typeface="Roboto"/>
                <a:sym typeface="Roboto"/>
              </a:rPr>
              <a:t>Onboard installation partners.</a:t>
            </a:r>
            <a:endParaRPr sz="15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410" name="Google Shape;410;p5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t>Thank you!</a:t>
            </a:r>
            <a:endParaRPr/>
          </a:p>
        </p:txBody>
      </p:sp>
      <p:sp>
        <p:nvSpPr>
          <p:cNvPr id="411" name="Google Shape;411;p51"/>
          <p:cNvSpPr txBox="1"/>
          <p:nvPr/>
        </p:nvSpPr>
        <p:spPr>
          <a:xfrm>
            <a:off x="4033050" y="4624800"/>
            <a:ext cx="49314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800">
                <a:solidFill>
                  <a:srgbClr val="737373"/>
                </a:solidFill>
              </a:rPr>
              <a:t>Screenshot: www.stadt-zuerich.ch/energis/frontend</a:t>
            </a:r>
            <a:endParaRPr sz="800">
              <a:solidFill>
                <a:srgbClr val="73737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2"/>
          <p:cNvSpPr txBox="1">
            <a:spLocks noGrp="1"/>
          </p:cNvSpPr>
          <p:nvPr>
            <p:ph type="title"/>
          </p:nvPr>
        </p:nvSpPr>
        <p:spPr>
          <a:xfrm>
            <a:off x="430500" y="632075"/>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Sources</a:t>
            </a:r>
            <a:endParaRPr/>
          </a:p>
        </p:txBody>
      </p:sp>
      <p:sp>
        <p:nvSpPr>
          <p:cNvPr id="417" name="Google Shape;417;p52"/>
          <p:cNvSpPr txBox="1">
            <a:spLocks noGrp="1"/>
          </p:cNvSpPr>
          <p:nvPr>
            <p:ph type="body" idx="1"/>
          </p:nvPr>
        </p:nvSpPr>
        <p:spPr>
          <a:xfrm>
            <a:off x="430500" y="1288425"/>
            <a:ext cx="39999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it" sz="1100"/>
              <a:t>Energy Protection Goals: </a:t>
            </a:r>
            <a:r>
              <a:rPr lang="it" sz="1100" u="sng">
                <a:solidFill>
                  <a:schemeClr val="hlink"/>
                </a:solidFill>
                <a:hlinkClick r:id="rId3"/>
              </a:rPr>
              <a:t>https://www.stadt-zuerich.ch/gud/de/index/departement/strategie_politik/umweltstrategie/klimapolitik/klimaschutz/netto-null-treibhausgase.html</a:t>
            </a:r>
            <a:endParaRPr sz="1100"/>
          </a:p>
          <a:p>
            <a:pPr marL="457200" lvl="0" indent="-298450" algn="l" rtl="0">
              <a:spcBef>
                <a:spcPts val="0"/>
              </a:spcBef>
              <a:spcAft>
                <a:spcPts val="0"/>
              </a:spcAft>
              <a:buSzPts val="1100"/>
              <a:buChar char="●"/>
            </a:pPr>
            <a:r>
              <a:rPr lang="it" sz="1100"/>
              <a:t>Master energy plan: </a:t>
            </a:r>
            <a:r>
              <a:rPr lang="it" sz="1100" u="sng">
                <a:solidFill>
                  <a:schemeClr val="hlink"/>
                </a:solidFill>
                <a:hlinkClick r:id="rId4"/>
              </a:rPr>
              <a:t>https://www.stadt-zuerich.ch/content/dam/stzh/dib/Deutsch/Energieversorgung/Publikationen%20und%20Broschueren/Masterplan_Energie_2023_FINAL.pdf</a:t>
            </a:r>
            <a:endParaRPr sz="1100"/>
          </a:p>
          <a:p>
            <a:pPr marL="457200" lvl="0" indent="-298450" algn="l" rtl="0">
              <a:spcBef>
                <a:spcPts val="0"/>
              </a:spcBef>
              <a:spcAft>
                <a:spcPts val="0"/>
              </a:spcAft>
              <a:buSzPts val="1100"/>
              <a:buChar char="●"/>
            </a:pPr>
            <a:r>
              <a:rPr lang="it" sz="1100"/>
              <a:t>Zurich Progress </a:t>
            </a:r>
            <a:r>
              <a:rPr lang="it" sz="1100" u="sng">
                <a:solidFill>
                  <a:schemeClr val="hlink"/>
                </a:solidFill>
                <a:hlinkClick r:id="rId5"/>
              </a:rPr>
              <a:t>https://www.stadt-zuerich.ch/gud/de/index/umwelt_energie/energie-in-zahlen/2000-watt-indikatoren.html</a:t>
            </a:r>
            <a:endParaRPr sz="1100"/>
          </a:p>
          <a:p>
            <a:pPr marL="457200" lvl="0" indent="-298450" algn="l" rtl="0">
              <a:spcBef>
                <a:spcPts val="0"/>
              </a:spcBef>
              <a:spcAft>
                <a:spcPts val="0"/>
              </a:spcAft>
              <a:buSzPts val="1100"/>
              <a:buChar char="●"/>
            </a:pPr>
            <a:r>
              <a:rPr lang="it" sz="1100"/>
              <a:t>Investment: </a:t>
            </a:r>
            <a:r>
              <a:rPr lang="it" sz="1100" u="sng">
                <a:solidFill>
                  <a:schemeClr val="hlink"/>
                </a:solidFill>
                <a:hlinkClick r:id="rId3"/>
              </a:rPr>
              <a:t>https://www.stadt-zuerich.ch/gud/de/index/departement/strategie_politik/umweltstrategie/klimapolitik/klimaschutz/netto-null-treibhausgase.html</a:t>
            </a:r>
            <a:endParaRPr sz="1100"/>
          </a:p>
          <a:p>
            <a:pPr marL="457200" lvl="0" indent="-298450" algn="l" rtl="0">
              <a:spcBef>
                <a:spcPts val="0"/>
              </a:spcBef>
              <a:spcAft>
                <a:spcPts val="0"/>
              </a:spcAft>
              <a:buSzPts val="1100"/>
              <a:buChar char="●"/>
            </a:pPr>
            <a:endParaRPr sz="1100"/>
          </a:p>
        </p:txBody>
      </p:sp>
      <p:sp>
        <p:nvSpPr>
          <p:cNvPr id="418" name="Google Shape;418;p52"/>
          <p:cNvSpPr txBox="1">
            <a:spLocks noGrp="1"/>
          </p:cNvSpPr>
          <p:nvPr>
            <p:ph type="body" idx="2"/>
          </p:nvPr>
        </p:nvSpPr>
        <p:spPr>
          <a:xfrm>
            <a:off x="4832400" y="128842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19" name="Google Shape;419;p52"/>
          <p:cNvSpPr txBox="1">
            <a:spLocks noGrp="1"/>
          </p:cNvSpPr>
          <p:nvPr>
            <p:ph type="subTitle" idx="3"/>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Revolutionizing Solar Panel Optimization and Energy Efficiency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5" name="Google Shape;425;p53"/>
          <p:cNvSpPr txBox="1"/>
          <p:nvPr/>
        </p:nvSpPr>
        <p:spPr>
          <a:xfrm>
            <a:off x="311700" y="1456025"/>
            <a:ext cx="83025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900"/>
              <a:t>SunSync combines the power of AI and IoT to revolutionize solar panel installation and tracking systems. We unlock the full potential of solar energy by maximizing efficiency and output, ensuring that your solar panels are always aligned to capture the maximum amount of sunlight.</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Our Solar Potential Analysis &amp; Optimal Placement Algorithm takes into account crucial data such as energy consumption, sunlight availability, building characteristics, and geospatial information. By leveraging this data, our intelligent system optimizes panel positioning, tilt angles, and tracking, resulting in maximum energy generation and savings. We even strategically place panels alongside heat pumps to enhance efficiency and benefits.</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But our innovation doesn't stop there. SunSync provides an intuitive Visualization and Decision Support Tool that seamlessly integrates analyzed data, offering optimal solar panel placement recommendations. Through interactive maps, graphs, and metrics, stakeholders can visualize solar potential, energy consumption, and potential cost savings.</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Public engagement and awareness are core to our mission. SunSync's dashboard features customizable parameters and scenario exploration options, allowing users to tailor the analysis to their specific needs. Additionally, our tool showcases the potential impact of solar panels in your area, highlighting reduced carbon emissions and energy cost savings.</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To address storage challenges, we incorporate IoT technology. Our IoT device combines photovoltaic panels with heat pumps, enabling surplus energy utilization. By redistributing excess energy within the community, we foster a sustainable and collaborative energy ecosystem.</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With SunSync, you not only optimize your solar panel system, but you also gain valuable insights into your energy consumption patterns. Our user-friendly interface provides seamless monitoring, control, and real-time issue detection and resolution.</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Join us in the solar revolution and experience the future of clean energy optimization with SunSync. Let's harness the power of data and IoT to unlock the full potential of solar energy, driving down costs, reducing carbon footprint, and making a meaningful impact on the environment.</a:t>
            </a:r>
            <a:endParaRPr sz="900"/>
          </a:p>
          <a:p>
            <a:pPr marL="0" lvl="0" indent="0" algn="l" rtl="0">
              <a:spcBef>
                <a:spcPts val="0"/>
              </a:spcBef>
              <a:spcAft>
                <a:spcPts val="0"/>
              </a:spcAft>
              <a:buNone/>
            </a:pPr>
            <a:endParaRPr sz="900"/>
          </a:p>
          <a:p>
            <a:pPr marL="0" lvl="0" indent="0" algn="l" rtl="0">
              <a:spcBef>
                <a:spcPts val="0"/>
              </a:spcBef>
              <a:spcAft>
                <a:spcPts val="0"/>
              </a:spcAft>
              <a:buNone/>
            </a:pPr>
            <a:r>
              <a:rPr lang="it" sz="900"/>
              <a:t>Together, let's shape a greener and more sustainable future.</a:t>
            </a:r>
            <a:endParaRPr sz="900"/>
          </a:p>
        </p:txBody>
      </p:sp>
      <p:sp>
        <p:nvSpPr>
          <p:cNvPr id="426" name="Google Shape;426;p53"/>
          <p:cNvSpPr txBox="1">
            <a:spLocks noGrp="1"/>
          </p:cNvSpPr>
          <p:nvPr>
            <p:ph type="subTitle" idx="4294967295"/>
          </p:nvPr>
        </p:nvSpPr>
        <p:spPr>
          <a:xfrm>
            <a:off x="311700" y="206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400"/>
              <a:t>Executive Summary</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p:nvPr/>
        </p:nvSpPr>
        <p:spPr>
          <a:xfrm>
            <a:off x="3745050" y="720400"/>
            <a:ext cx="4869300" cy="4116900"/>
          </a:xfrm>
          <a:prstGeom prst="rect">
            <a:avLst/>
          </a:prstGeom>
          <a:solidFill>
            <a:srgbClr val="F5F9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6"/>
          <p:cNvSpPr txBox="1">
            <a:spLocks noGrp="1"/>
          </p:cNvSpPr>
          <p:nvPr>
            <p:ph type="title"/>
          </p:nvPr>
        </p:nvSpPr>
        <p:spPr>
          <a:xfrm>
            <a:off x="430500" y="632075"/>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Solar Energy</a:t>
            </a:r>
            <a:endParaRPr/>
          </a:p>
        </p:txBody>
      </p:sp>
      <p:sp>
        <p:nvSpPr>
          <p:cNvPr id="196" name="Google Shape;196;p36"/>
          <p:cNvSpPr txBox="1">
            <a:spLocks noGrp="1"/>
          </p:cNvSpPr>
          <p:nvPr>
            <p:ph type="subTitle" idx="3"/>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a:t>Status Quo</a:t>
            </a:r>
            <a:endParaRPr/>
          </a:p>
        </p:txBody>
      </p:sp>
      <p:pic>
        <p:nvPicPr>
          <p:cNvPr id="197" name="Google Shape;197;p36"/>
          <p:cNvPicPr preferRelativeResize="0"/>
          <p:nvPr/>
        </p:nvPicPr>
        <p:blipFill>
          <a:blip r:embed="rId3">
            <a:alphaModFix/>
          </a:blip>
          <a:stretch>
            <a:fillRect/>
          </a:stretch>
        </p:blipFill>
        <p:spPr>
          <a:xfrm>
            <a:off x="3827975" y="1118412"/>
            <a:ext cx="4703452" cy="3320876"/>
          </a:xfrm>
          <a:prstGeom prst="rect">
            <a:avLst/>
          </a:prstGeom>
          <a:noFill/>
          <a:ln>
            <a:noFill/>
          </a:ln>
        </p:spPr>
      </p:pic>
      <p:sp>
        <p:nvSpPr>
          <p:cNvPr id="198" name="Google Shape;198;p36"/>
          <p:cNvSpPr txBox="1">
            <a:spLocks noGrp="1"/>
          </p:cNvSpPr>
          <p:nvPr>
            <p:ph type="body" idx="1"/>
          </p:nvPr>
        </p:nvSpPr>
        <p:spPr>
          <a:xfrm>
            <a:off x="430500" y="1288425"/>
            <a:ext cx="3172800" cy="34164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it" sz="1400"/>
              <a:t>Solar PV is becoming the lowest-cost option for new electricity generation.</a:t>
            </a:r>
            <a:endParaRPr sz="1400"/>
          </a:p>
          <a:p>
            <a:pPr marL="457200" lvl="0" indent="-317500" algn="l" rtl="0">
              <a:spcBef>
                <a:spcPts val="1600"/>
              </a:spcBef>
              <a:spcAft>
                <a:spcPts val="0"/>
              </a:spcAft>
              <a:buSzPts val="1400"/>
              <a:buChar char="●"/>
            </a:pPr>
            <a:r>
              <a:rPr lang="it" sz="1400"/>
              <a:t>Zurich has long-term energy goals.</a:t>
            </a:r>
            <a:endParaRPr sz="1400"/>
          </a:p>
          <a:p>
            <a:pPr marL="457200" lvl="0" indent="-317500" algn="l" rtl="0">
              <a:spcBef>
                <a:spcPts val="1600"/>
              </a:spcBef>
              <a:spcAft>
                <a:spcPts val="1600"/>
              </a:spcAft>
              <a:buSzPts val="1400"/>
              <a:buChar char="●"/>
            </a:pPr>
            <a:r>
              <a:rPr lang="it" sz="1400"/>
              <a:t>Solar energy in Switzerland accounts for 0.04% of total energy production. </a:t>
            </a:r>
            <a:endParaRPr sz="1400"/>
          </a:p>
        </p:txBody>
      </p:sp>
      <p:sp>
        <p:nvSpPr>
          <p:cNvPr id="199" name="Google Shape;199;p36"/>
          <p:cNvSpPr txBox="1"/>
          <p:nvPr/>
        </p:nvSpPr>
        <p:spPr>
          <a:xfrm>
            <a:off x="67275" y="4837300"/>
            <a:ext cx="5062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800">
                <a:solidFill>
                  <a:srgbClr val="737373"/>
                </a:solidFill>
              </a:rPr>
              <a:t>Source: Bundesamt fuer Energy</a:t>
            </a:r>
            <a:endParaRPr sz="800">
              <a:solidFill>
                <a:srgbClr val="73737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Partnership &amp; Funding Opportunities</a:t>
            </a:r>
            <a:endParaRPr/>
          </a:p>
        </p:txBody>
      </p:sp>
      <p:sp>
        <p:nvSpPr>
          <p:cNvPr id="432" name="Google Shape;432;p54"/>
          <p:cNvSpPr txBox="1"/>
          <p:nvPr/>
        </p:nvSpPr>
        <p:spPr>
          <a:xfrm>
            <a:off x="301825" y="1077825"/>
            <a:ext cx="8302500" cy="3871800"/>
          </a:xfrm>
          <a:prstGeom prst="rect">
            <a:avLst/>
          </a:prstGeom>
          <a:noFill/>
          <a:ln>
            <a:noFill/>
          </a:ln>
        </p:spPr>
        <p:txBody>
          <a:bodyPr spcFirstLastPara="1" wrap="square" lIns="91425" tIns="91425" rIns="91425" bIns="91425" anchor="t" anchorCtr="0">
            <a:spAutoFit/>
          </a:bodyPr>
          <a:lstStyle/>
          <a:p>
            <a:pPr marL="457200" lvl="0" indent="-266700" algn="l" rtl="0">
              <a:lnSpc>
                <a:spcPct val="115000"/>
              </a:lnSpc>
              <a:spcBef>
                <a:spcPts val="0"/>
              </a:spcBef>
              <a:spcAft>
                <a:spcPts val="0"/>
              </a:spcAft>
              <a:buClr>
                <a:schemeClr val="dk1"/>
              </a:buClr>
              <a:buSzPts val="600"/>
              <a:buChar char="●"/>
            </a:pPr>
            <a:r>
              <a:rPr lang="it" sz="700">
                <a:solidFill>
                  <a:schemeClr val="dk1"/>
                </a:solidFill>
              </a:rPr>
              <a:t>Swiss Federal Office of Energy (SFOE):</a:t>
            </a:r>
            <a:endParaRPr sz="700">
              <a:solidFill>
                <a:schemeClr val="dk1"/>
              </a:solidFill>
            </a:endParaRPr>
          </a:p>
          <a:p>
            <a:pPr marL="914400" lvl="1" indent="-279400" algn="l" rtl="0">
              <a:lnSpc>
                <a:spcPct val="115000"/>
              </a:lnSpc>
              <a:spcBef>
                <a:spcPts val="0"/>
              </a:spcBef>
              <a:spcAft>
                <a:spcPts val="0"/>
              </a:spcAft>
              <a:buClr>
                <a:schemeClr val="dk1"/>
              </a:buClr>
              <a:buSzPts val="800"/>
              <a:buChar char="○"/>
            </a:pPr>
            <a:r>
              <a:rPr lang="it" sz="700">
                <a:solidFill>
                  <a:schemeClr val="dk1"/>
                </a:solidFill>
              </a:rPr>
              <a:t>SFOE offers various funding programs to support energy efficiency and renewable energy projects in Switzerland.</a:t>
            </a:r>
            <a:endParaRPr sz="700">
              <a:solidFill>
                <a:schemeClr val="dk1"/>
              </a:solidFill>
            </a:endParaRPr>
          </a:p>
          <a:p>
            <a:pPr marL="914400" lvl="1" indent="-279400" algn="l" rtl="0">
              <a:lnSpc>
                <a:spcPct val="115000"/>
              </a:lnSpc>
              <a:spcBef>
                <a:spcPts val="0"/>
              </a:spcBef>
              <a:spcAft>
                <a:spcPts val="0"/>
              </a:spcAft>
              <a:buClr>
                <a:schemeClr val="dk1"/>
              </a:buClr>
              <a:buSzPts val="800"/>
              <a:buChar char="○"/>
            </a:pPr>
            <a:r>
              <a:rPr lang="it" sz="700">
                <a:solidFill>
                  <a:schemeClr val="dk1"/>
                </a:solidFill>
              </a:rPr>
              <a:t>Explore programs like the "Energy Strategy 2050" or "Research, Development, and Demonstration (RD&amp;D) Program" for potential funding opportunities.</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Website: https://www.bfe.admin.ch/bfe/en/home.html</a:t>
            </a:r>
            <a:endParaRPr sz="700">
              <a:solidFill>
                <a:schemeClr val="dk1"/>
              </a:solidFill>
            </a:endParaRPr>
          </a:p>
          <a:p>
            <a:pPr marL="457200" lvl="0" indent="-273050" algn="l" rtl="0">
              <a:lnSpc>
                <a:spcPct val="115000"/>
              </a:lnSpc>
              <a:spcBef>
                <a:spcPts val="0"/>
              </a:spcBef>
              <a:spcAft>
                <a:spcPts val="0"/>
              </a:spcAft>
              <a:buClr>
                <a:schemeClr val="dk1"/>
              </a:buClr>
              <a:buSzPts val="700"/>
              <a:buChar char="●"/>
            </a:pPr>
            <a:r>
              <a:rPr lang="it" sz="700">
                <a:solidFill>
                  <a:schemeClr val="dk1"/>
                </a:solidFill>
              </a:rPr>
              <a:t>Climate Cent Foundation:</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Climate Cent Foundation provides funding for climate protection and energy efficiency projects in Switzerland.</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They support initiatives related to sustainable construction, energy-efficient buildings, and renewable energy integration.</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Website: https://www.klimastiftung.ch/en/home.html</a:t>
            </a:r>
            <a:endParaRPr sz="700">
              <a:solidFill>
                <a:schemeClr val="dk1"/>
              </a:solidFill>
            </a:endParaRPr>
          </a:p>
          <a:p>
            <a:pPr marL="457200" lvl="0" indent="-273050" algn="l" rtl="0">
              <a:lnSpc>
                <a:spcPct val="115000"/>
              </a:lnSpc>
              <a:spcBef>
                <a:spcPts val="0"/>
              </a:spcBef>
              <a:spcAft>
                <a:spcPts val="0"/>
              </a:spcAft>
              <a:buClr>
                <a:schemeClr val="dk1"/>
              </a:buClr>
              <a:buSzPts val="700"/>
              <a:buChar char="●"/>
            </a:pPr>
            <a:r>
              <a:rPr lang="it" sz="700">
                <a:solidFill>
                  <a:schemeClr val="dk1"/>
                </a:solidFill>
              </a:rPr>
              <a:t>EnergieSchweiz:</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EnergieSchweiz is a national program dedicated to promoting energy efficiency and renewable energy projects in Switzerland.</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They offer funding opportunities, grants, and support for various initiatives, including building retrofits and renewable energy integration.</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Website: https://www.energieschweiz.ch/</a:t>
            </a:r>
            <a:endParaRPr sz="700">
              <a:solidFill>
                <a:schemeClr val="dk1"/>
              </a:solidFill>
            </a:endParaRPr>
          </a:p>
          <a:p>
            <a:pPr marL="457200" lvl="0" indent="-273050" algn="l" rtl="0">
              <a:lnSpc>
                <a:spcPct val="115000"/>
              </a:lnSpc>
              <a:spcBef>
                <a:spcPts val="0"/>
              </a:spcBef>
              <a:spcAft>
                <a:spcPts val="0"/>
              </a:spcAft>
              <a:buClr>
                <a:schemeClr val="dk1"/>
              </a:buClr>
              <a:buSzPts val="700"/>
              <a:buChar char="●"/>
            </a:pPr>
            <a:r>
              <a:rPr lang="it" sz="700">
                <a:solidFill>
                  <a:schemeClr val="dk1"/>
                </a:solidFill>
              </a:rPr>
              <a:t>Swiss Federal Office for the Environment (FOEN):</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FOEN provides funding for projects related to environmental protection, sustainability, and climate change mitigation.</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Funding programs:</a:t>
            </a:r>
            <a:endParaRPr sz="700">
              <a:solidFill>
                <a:schemeClr val="dk1"/>
              </a:solidFill>
            </a:endParaRPr>
          </a:p>
          <a:p>
            <a:pPr marL="1371600" lvl="2" indent="-273050" algn="l" rtl="0">
              <a:lnSpc>
                <a:spcPct val="115000"/>
              </a:lnSpc>
              <a:spcBef>
                <a:spcPts val="0"/>
              </a:spcBef>
              <a:spcAft>
                <a:spcPts val="0"/>
              </a:spcAft>
              <a:buClr>
                <a:schemeClr val="dk1"/>
              </a:buClr>
              <a:buSzPts val="700"/>
              <a:buChar char="■"/>
            </a:pPr>
            <a:r>
              <a:rPr lang="it" sz="700">
                <a:solidFill>
                  <a:schemeClr val="dk1"/>
                </a:solidFill>
              </a:rPr>
              <a:t>"Climate and Energy Fund" </a:t>
            </a:r>
            <a:endParaRPr sz="700">
              <a:solidFill>
                <a:schemeClr val="dk1"/>
              </a:solidFill>
            </a:endParaRPr>
          </a:p>
          <a:p>
            <a:pPr marL="1371600" lvl="2" indent="-273050" algn="l" rtl="0">
              <a:lnSpc>
                <a:spcPct val="115000"/>
              </a:lnSpc>
              <a:spcBef>
                <a:spcPts val="0"/>
              </a:spcBef>
              <a:spcAft>
                <a:spcPts val="0"/>
              </a:spcAft>
              <a:buClr>
                <a:schemeClr val="dk1"/>
              </a:buClr>
              <a:buSzPts val="700"/>
              <a:buChar char="■"/>
            </a:pPr>
            <a:r>
              <a:rPr lang="it" sz="700">
                <a:solidFill>
                  <a:schemeClr val="dk1"/>
                </a:solidFill>
              </a:rPr>
              <a:t>"Sustainable Urban Development" </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Website: https://www.bafu.admin.ch/bafu/en/home.html</a:t>
            </a:r>
            <a:endParaRPr sz="700">
              <a:solidFill>
                <a:schemeClr val="dk1"/>
              </a:solidFill>
            </a:endParaRPr>
          </a:p>
          <a:p>
            <a:pPr marL="457200" lvl="0" indent="-273050" algn="l" rtl="0">
              <a:lnSpc>
                <a:spcPct val="115000"/>
              </a:lnSpc>
              <a:spcBef>
                <a:spcPts val="0"/>
              </a:spcBef>
              <a:spcAft>
                <a:spcPts val="0"/>
              </a:spcAft>
              <a:buClr>
                <a:schemeClr val="dk1"/>
              </a:buClr>
              <a:buSzPts val="700"/>
              <a:buChar char="●"/>
            </a:pPr>
            <a:r>
              <a:rPr lang="it" sz="700">
                <a:solidFill>
                  <a:schemeClr val="dk1"/>
                </a:solidFill>
              </a:rPr>
              <a:t>Gebäudeprogramm Kanton Zürich:</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The Building Program of the Canton of Zurich supports energy-efficient building renovations and sustainable construction projects.</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They provide financial incentives and grants for building owners who undertake energy-saving measures.</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Website: https://www.zh.ch/de/umwelt-tiere/energie/energiesparprogramme.html</a:t>
            </a:r>
            <a:endParaRPr sz="700">
              <a:solidFill>
                <a:schemeClr val="dk1"/>
              </a:solidFill>
            </a:endParaRPr>
          </a:p>
          <a:p>
            <a:pPr marL="457200" lvl="0" indent="-273050" algn="l" rtl="0">
              <a:lnSpc>
                <a:spcPct val="115000"/>
              </a:lnSpc>
              <a:spcBef>
                <a:spcPts val="0"/>
              </a:spcBef>
              <a:spcAft>
                <a:spcPts val="0"/>
              </a:spcAft>
              <a:buClr>
                <a:schemeClr val="dk1"/>
              </a:buClr>
              <a:buSzPts val="700"/>
              <a:buChar char="●"/>
            </a:pPr>
            <a:r>
              <a:rPr lang="it" sz="700">
                <a:solidFill>
                  <a:schemeClr val="dk1"/>
                </a:solidFill>
              </a:rPr>
              <a:t>Climate-KIC Switzerland:</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Climate-KIC is an innovation organization that supports climate change mitigation and adaptation projects.</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They offer funding, entrepreneurship support, and access to a network of experts and partners.</a:t>
            </a:r>
            <a:endParaRPr sz="700">
              <a:solidFill>
                <a:schemeClr val="dk1"/>
              </a:solidFill>
            </a:endParaRPr>
          </a:p>
          <a:p>
            <a:pPr marL="914400" lvl="1" indent="-273050" algn="l" rtl="0">
              <a:lnSpc>
                <a:spcPct val="115000"/>
              </a:lnSpc>
              <a:spcBef>
                <a:spcPts val="0"/>
              </a:spcBef>
              <a:spcAft>
                <a:spcPts val="0"/>
              </a:spcAft>
              <a:buClr>
                <a:schemeClr val="dk1"/>
              </a:buClr>
              <a:buSzPts val="700"/>
              <a:buChar char="○"/>
            </a:pPr>
            <a:r>
              <a:rPr lang="it" sz="700">
                <a:solidFill>
                  <a:schemeClr val="dk1"/>
                </a:solidFill>
              </a:rPr>
              <a:t>Website: https://www.climate-kic.org/</a:t>
            </a:r>
            <a:endParaRPr sz="700">
              <a:solidFill>
                <a:schemeClr val="dk1"/>
              </a:solidFill>
            </a:endParaRPr>
          </a:p>
          <a:p>
            <a:pPr marL="457200" lvl="0" indent="-273050" algn="l" rtl="0">
              <a:lnSpc>
                <a:spcPct val="115000"/>
              </a:lnSpc>
              <a:spcBef>
                <a:spcPts val="0"/>
              </a:spcBef>
              <a:spcAft>
                <a:spcPts val="0"/>
              </a:spcAft>
              <a:buClr>
                <a:schemeClr val="dk1"/>
              </a:buClr>
              <a:buSzPts val="700"/>
              <a:buChar char="●"/>
            </a:pPr>
            <a:r>
              <a:rPr lang="it" sz="700">
                <a:solidFill>
                  <a:schemeClr val="dk1"/>
                </a:solidFill>
              </a:rPr>
              <a:t>Many more</a:t>
            </a:r>
            <a:endParaRPr sz="700">
              <a:solidFill>
                <a:schemeClr val="dk1"/>
              </a:solidFill>
            </a:endParaRPr>
          </a:p>
          <a:p>
            <a:pPr marL="0" lvl="0" indent="0" algn="l" rtl="0">
              <a:lnSpc>
                <a:spcPct val="115000"/>
              </a:lnSpc>
              <a:spcBef>
                <a:spcPts val="0"/>
              </a:spcBef>
              <a:spcAft>
                <a:spcPts val="0"/>
              </a:spcAft>
              <a:buNone/>
            </a:pPr>
            <a:endParaRPr sz="600">
              <a:solidFill>
                <a:schemeClr val="dk1"/>
              </a:solidFill>
            </a:endParaRPr>
          </a:p>
          <a:p>
            <a:pPr marL="0" lvl="0" indent="0" algn="l" rtl="0">
              <a:spcBef>
                <a:spcPts val="0"/>
              </a:spcBef>
              <a:spcAft>
                <a:spcPts val="0"/>
              </a:spcAft>
              <a:buNone/>
            </a:pPr>
            <a:endParaRPr sz="400">
              <a:solidFill>
                <a:schemeClr val="dk1"/>
              </a:solidFill>
            </a:endParaRPr>
          </a:p>
          <a:p>
            <a:pPr marL="0" lvl="0" indent="0" algn="l" rtl="0">
              <a:spcBef>
                <a:spcPts val="0"/>
              </a:spcBef>
              <a:spcAft>
                <a:spcPts val="0"/>
              </a:spcAft>
              <a:buNone/>
            </a:pP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Sensors &amp; IoT Devices</a:t>
            </a:r>
            <a:endParaRPr/>
          </a:p>
        </p:txBody>
      </p:sp>
      <p:sp>
        <p:nvSpPr>
          <p:cNvPr id="438" name="Google Shape;438;p55"/>
          <p:cNvSpPr txBox="1"/>
          <p:nvPr/>
        </p:nvSpPr>
        <p:spPr>
          <a:xfrm>
            <a:off x="311700" y="1219700"/>
            <a:ext cx="78768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100">
                <a:solidFill>
                  <a:schemeClr val="dk1"/>
                </a:solidFill>
                <a:latin typeface="Roboto"/>
                <a:ea typeface="Roboto"/>
                <a:cs typeface="Roboto"/>
                <a:sym typeface="Roboto"/>
              </a:rPr>
              <a:t>IoT device for combining PV and heat pump:</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it" sz="1100" u="sng">
                <a:solidFill>
                  <a:srgbClr val="1155CC"/>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https://www.photovoltaikforum.com/core/article/83-sg-ready-w%C3%A4rmepumpe-mit-pv-kombinieren/</a:t>
            </a:r>
            <a:endParaRPr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it" sz="1100">
                <a:solidFill>
                  <a:schemeClr val="dk1"/>
                </a:solidFill>
                <a:latin typeface="Roboto"/>
                <a:ea typeface="Roboto"/>
                <a:cs typeface="Roboto"/>
                <a:sym typeface="Roboto"/>
              </a:rPr>
              <a:t>PV-Sensors : </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it" sz="1100" u="sng">
                <a:solidFill>
                  <a:srgbClr val="1155CC"/>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https://www.solaredge.com/de/products/metering-and-sensors/environmental-sensors</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it" sz="1100" u="sng">
                <a:solidFill>
                  <a:srgbClr val="1155CC"/>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https://www.imt-solar.com/solar-irradiance-sensors/si-sensor/</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it" sz="1100" u="sng">
                <a:solidFill>
                  <a:srgbClr val="1155CC"/>
                </a:solidFill>
                <a:latin typeface="Roboto"/>
                <a:ea typeface="Roboto"/>
                <a:cs typeface="Roboto"/>
                <a:sym typeface="Roboto"/>
                <a:hlinkClick r:id="rId6">
                  <a:extLst>
                    <a:ext uri="{A12FA001-AC4F-418D-AE19-62706E023703}">
                      <ahyp:hlinkClr xmlns:ahyp="http://schemas.microsoft.com/office/drawing/2018/hyperlinkcolor" val="tx"/>
                    </a:ext>
                  </a:extLst>
                </a:hlinkClick>
              </a:rPr>
              <a:t>https://www.solar-log.com/produkte-loesungen/hardwareportfolio/sensorik#:~:text=Einstrahlungssensor%20speziell%20f%C3%BCr%20gr%C3%B6%C3%9Fere%20Photovoltaikanlagen,Qualit%C3%A4t%20der%20gesamten%20PV%2DAnlage</a:t>
            </a:r>
            <a:r>
              <a:rPr lang="it" sz="1100">
                <a:solidFill>
                  <a:schemeClr val="dk1"/>
                </a:solidFill>
                <a:latin typeface="Roboto"/>
                <a:ea typeface="Roboto"/>
                <a:cs typeface="Roboto"/>
                <a:sym typeface="Roboto"/>
              </a:rPr>
              <a:t>.</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it" sz="1100">
                <a:solidFill>
                  <a:schemeClr val="dk1"/>
                </a:solidFill>
              </a:rPr>
              <a:t>Placing panels on the facades:</a:t>
            </a:r>
            <a:endParaRPr sz="1100">
              <a:solidFill>
                <a:schemeClr val="dk1"/>
              </a:solidFill>
            </a:endParaRPr>
          </a:p>
          <a:p>
            <a:pPr marL="0" lvl="0" indent="0" algn="l" rtl="0">
              <a:lnSpc>
                <a:spcPct val="115000"/>
              </a:lnSpc>
              <a:spcBef>
                <a:spcPts val="0"/>
              </a:spcBef>
              <a:spcAft>
                <a:spcPts val="0"/>
              </a:spcAft>
              <a:buNone/>
            </a:pPr>
            <a:r>
              <a:rPr lang="it" sz="1100" u="sng">
                <a:solidFill>
                  <a:srgbClr val="1155CC"/>
                </a:solidFill>
                <a:hlinkClick r:id="rId7">
                  <a:extLst>
                    <a:ext uri="{A12FA001-AC4F-418D-AE19-62706E023703}">
                      <ahyp:hlinkClr xmlns:ahyp="http://schemas.microsoft.com/office/drawing/2018/hyperlinkcolor" val="tx"/>
                    </a:ext>
                  </a:extLst>
                </a:hlinkClick>
              </a:rPr>
              <a:t>https://metsolar.eu/applications/solar-for-architecture/</a:t>
            </a: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7"/>
          <p:cNvPicPr preferRelativeResize="0">
            <a:picLocks noGrp="1"/>
          </p:cNvPicPr>
          <p:nvPr>
            <p:ph type="pic" idx="2"/>
          </p:nvPr>
        </p:nvPicPr>
        <p:blipFill rotWithShape="1">
          <a:blip r:embed="rId3">
            <a:alphaModFix amt="79000"/>
          </a:blip>
          <a:srcRect t="7235" b="7243"/>
          <a:stretch/>
        </p:blipFill>
        <p:spPr>
          <a:xfrm>
            <a:off x="0" y="0"/>
            <a:ext cx="4668001" cy="5143499"/>
          </a:xfrm>
          <a:prstGeom prst="rect">
            <a:avLst/>
          </a:prstGeom>
        </p:spPr>
      </p:pic>
      <p:sp>
        <p:nvSpPr>
          <p:cNvPr id="205" name="Google Shape;205;p37"/>
          <p:cNvSpPr txBox="1">
            <a:spLocks noGrp="1"/>
          </p:cNvSpPr>
          <p:nvPr>
            <p:ph type="title"/>
          </p:nvPr>
        </p:nvSpPr>
        <p:spPr>
          <a:xfrm>
            <a:off x="4826275" y="1359700"/>
            <a:ext cx="38961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rgbClr val="F1C232"/>
                </a:solidFill>
              </a:rPr>
              <a:t>Sunsync: </a:t>
            </a:r>
            <a:r>
              <a:rPr lang="it"/>
              <a:t>Harnessing the Power of the Sun for Sustainable Future </a:t>
            </a:r>
            <a:endParaRPr/>
          </a:p>
        </p:txBody>
      </p:sp>
      <p:sp>
        <p:nvSpPr>
          <p:cNvPr id="206" name="Google Shape;206;p37"/>
          <p:cNvSpPr txBox="1">
            <a:spLocks noGrp="1"/>
          </p:cNvSpPr>
          <p:nvPr>
            <p:ph type="subTitle" idx="1"/>
          </p:nvPr>
        </p:nvSpPr>
        <p:spPr>
          <a:xfrm>
            <a:off x="4834825" y="2793200"/>
            <a:ext cx="3879000" cy="156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2100"/>
              <a:t>Solar energy optimisation using data, and IoT</a:t>
            </a:r>
            <a:endParaRPr sz="2100"/>
          </a:p>
          <a:p>
            <a:pPr marL="0" lvl="0" indent="0" algn="l" rtl="0">
              <a:lnSpc>
                <a:spcPct val="115000"/>
              </a:lnSpc>
              <a:spcBef>
                <a:spcPts val="1600"/>
              </a:spcBef>
              <a:spcAft>
                <a:spcPts val="0"/>
              </a:spcAft>
              <a:buNone/>
            </a:pPr>
            <a:endParaRPr sz="2100"/>
          </a:p>
          <a:p>
            <a:pPr marL="0" lvl="0" indent="0" algn="l" rtl="0">
              <a:lnSpc>
                <a:spcPct val="115000"/>
              </a:lnSpc>
              <a:spcBef>
                <a:spcPts val="1600"/>
              </a:spcBef>
              <a:spcAft>
                <a:spcPts val="0"/>
              </a:spcAft>
              <a:buNone/>
            </a:pPr>
            <a:endParaRPr sz="2100"/>
          </a:p>
          <a:p>
            <a:pPr marL="0" lvl="0" indent="0" algn="l" rtl="0">
              <a:spcBef>
                <a:spcPts val="1600"/>
              </a:spcBef>
              <a:spcAft>
                <a:spcPts val="0"/>
              </a:spcAft>
              <a:buNone/>
            </a:pP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p:nvPr/>
        </p:nvSpPr>
        <p:spPr>
          <a:xfrm>
            <a:off x="0" y="0"/>
            <a:ext cx="9161100" cy="24846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8"/>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2800">
                <a:latin typeface="Arial"/>
                <a:ea typeface="Arial"/>
                <a:cs typeface="Arial"/>
                <a:sym typeface="Arial"/>
              </a:rPr>
              <a:t>The team</a:t>
            </a:r>
            <a:endParaRPr sz="2800">
              <a:latin typeface="Arial"/>
              <a:ea typeface="Arial"/>
              <a:cs typeface="Arial"/>
              <a:sym typeface="Arial"/>
            </a:endParaRPr>
          </a:p>
          <a:p>
            <a:pPr marL="0" lvl="0" indent="0" algn="ctr" rtl="0">
              <a:spcBef>
                <a:spcPts val="400"/>
              </a:spcBef>
              <a:spcAft>
                <a:spcPts val="400"/>
              </a:spcAft>
              <a:buNone/>
            </a:pPr>
            <a:endParaRPr sz="1600" i="1"/>
          </a:p>
        </p:txBody>
      </p:sp>
      <p:pic>
        <p:nvPicPr>
          <p:cNvPr id="213" name="Google Shape;213;p38" descr="Corporate headshot of a man"/>
          <p:cNvPicPr preferRelativeResize="0"/>
          <p:nvPr/>
        </p:nvPicPr>
        <p:blipFill>
          <a:blip r:embed="rId3">
            <a:alphaModFix/>
          </a:blip>
          <a:stretch>
            <a:fillRect/>
          </a:stretch>
        </p:blipFill>
        <p:spPr>
          <a:xfrm>
            <a:off x="2061718" y="1362995"/>
            <a:ext cx="1644300" cy="1644000"/>
          </a:xfrm>
          <a:prstGeom prst="ellipse">
            <a:avLst/>
          </a:prstGeom>
          <a:noFill/>
          <a:ln>
            <a:noFill/>
          </a:ln>
        </p:spPr>
      </p:pic>
      <p:pic>
        <p:nvPicPr>
          <p:cNvPr id="214" name="Google Shape;214;p38" descr="Corporate headshot of a woman"/>
          <p:cNvPicPr preferRelativeResize="0"/>
          <p:nvPr/>
        </p:nvPicPr>
        <p:blipFill>
          <a:blip r:embed="rId4">
            <a:alphaModFix/>
          </a:blip>
          <a:stretch>
            <a:fillRect/>
          </a:stretch>
        </p:blipFill>
        <p:spPr>
          <a:xfrm>
            <a:off x="5492229" y="1363008"/>
            <a:ext cx="1644300" cy="1644300"/>
          </a:xfrm>
          <a:prstGeom prst="ellipse">
            <a:avLst/>
          </a:prstGeom>
          <a:noFill/>
          <a:ln>
            <a:noFill/>
          </a:ln>
        </p:spPr>
      </p:pic>
      <p:sp>
        <p:nvSpPr>
          <p:cNvPr id="215" name="Google Shape;215;p38"/>
          <p:cNvSpPr txBox="1">
            <a:spLocks noGrp="1"/>
          </p:cNvSpPr>
          <p:nvPr>
            <p:ph type="title" idx="4294967295"/>
          </p:nvPr>
        </p:nvSpPr>
        <p:spPr>
          <a:xfrm>
            <a:off x="1872718" y="3047619"/>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sz="1800">
                <a:solidFill>
                  <a:schemeClr val="accent3"/>
                </a:solidFill>
              </a:rPr>
              <a:t>Selin Arpaci</a:t>
            </a:r>
            <a:endParaRPr sz="1800">
              <a:solidFill>
                <a:schemeClr val="accent3"/>
              </a:solidFill>
            </a:endParaRPr>
          </a:p>
        </p:txBody>
      </p:sp>
      <p:sp>
        <p:nvSpPr>
          <p:cNvPr id="216" name="Google Shape;216;p38"/>
          <p:cNvSpPr txBox="1">
            <a:spLocks noGrp="1"/>
          </p:cNvSpPr>
          <p:nvPr>
            <p:ph type="title" idx="4294967295"/>
          </p:nvPr>
        </p:nvSpPr>
        <p:spPr>
          <a:xfrm>
            <a:off x="5303229" y="3047794"/>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sz="1800">
                <a:solidFill>
                  <a:srgbClr val="D83829"/>
                </a:solidFill>
              </a:rPr>
              <a:t>Julia Larikova</a:t>
            </a:r>
            <a:endParaRPr sz="1800">
              <a:solidFill>
                <a:srgbClr val="D83829"/>
              </a:solidFill>
            </a:endParaRPr>
          </a:p>
        </p:txBody>
      </p:sp>
      <p:sp>
        <p:nvSpPr>
          <p:cNvPr id="217" name="Google Shape;217;p38"/>
          <p:cNvSpPr txBox="1">
            <a:spLocks noGrp="1"/>
          </p:cNvSpPr>
          <p:nvPr>
            <p:ph type="body" idx="4294967295"/>
          </p:nvPr>
        </p:nvSpPr>
        <p:spPr>
          <a:xfrm>
            <a:off x="1872718" y="3572238"/>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1200">
                <a:solidFill>
                  <a:schemeClr val="dk2"/>
                </a:solidFill>
              </a:rPr>
              <a:t>Product Manager &amp; Researcher</a:t>
            </a:r>
            <a:endParaRPr sz="1200">
              <a:solidFill>
                <a:schemeClr val="dk2"/>
              </a:solidFill>
            </a:endParaRPr>
          </a:p>
          <a:p>
            <a:pPr marL="0" lvl="0" indent="0" algn="ctr" rtl="0">
              <a:spcBef>
                <a:spcPts val="1600"/>
              </a:spcBef>
              <a:spcAft>
                <a:spcPts val="1600"/>
              </a:spcAft>
              <a:buNone/>
            </a:pPr>
            <a:r>
              <a:rPr lang="it" sz="1200">
                <a:solidFill>
                  <a:schemeClr val="dk2"/>
                </a:solidFill>
              </a:rPr>
              <a:t>Experienced in start-ups, venture building, and sustainability strategies </a:t>
            </a:r>
            <a:endParaRPr sz="1200">
              <a:solidFill>
                <a:schemeClr val="dk2"/>
              </a:solidFill>
            </a:endParaRPr>
          </a:p>
        </p:txBody>
      </p:sp>
      <p:sp>
        <p:nvSpPr>
          <p:cNvPr id="218" name="Google Shape;218;p38"/>
          <p:cNvSpPr txBox="1">
            <a:spLocks noGrp="1"/>
          </p:cNvSpPr>
          <p:nvPr>
            <p:ph type="body" idx="4294967295"/>
          </p:nvPr>
        </p:nvSpPr>
        <p:spPr>
          <a:xfrm>
            <a:off x="5303225" y="3572426"/>
            <a:ext cx="2022300" cy="1264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it" sz="1200">
                <a:solidFill>
                  <a:schemeClr val="dk2"/>
                </a:solidFill>
              </a:rPr>
              <a:t>Architect &amp; Researcher</a:t>
            </a:r>
            <a:endParaRPr sz="1200">
              <a:solidFill>
                <a:schemeClr val="dk2"/>
              </a:solidFill>
            </a:endParaRPr>
          </a:p>
          <a:p>
            <a:pPr marL="0" lvl="0" indent="0" algn="ctr" rtl="0">
              <a:lnSpc>
                <a:spcPct val="100000"/>
              </a:lnSpc>
              <a:spcBef>
                <a:spcPts val="1600"/>
              </a:spcBef>
              <a:spcAft>
                <a:spcPts val="0"/>
              </a:spcAft>
              <a:buNone/>
            </a:pPr>
            <a:r>
              <a:rPr lang="it" sz="1200">
                <a:solidFill>
                  <a:schemeClr val="dk2"/>
                </a:solidFill>
              </a:rPr>
              <a:t>Expert in the digital design tools, robotics and sustainability in building construction</a:t>
            </a:r>
            <a:endParaRPr sz="1200">
              <a:solidFill>
                <a:schemeClr val="dk2"/>
              </a:solidFill>
            </a:endParaRPr>
          </a:p>
          <a:p>
            <a:pPr marL="0" lvl="0" indent="0" algn="ctr" rtl="0">
              <a:lnSpc>
                <a:spcPct val="100000"/>
              </a:lnSpc>
              <a:spcBef>
                <a:spcPts val="1600"/>
              </a:spcBef>
              <a:spcAft>
                <a:spcPts val="1600"/>
              </a:spcAft>
              <a:buNone/>
            </a:pPr>
            <a:endParaRPr sz="1200">
              <a:solidFill>
                <a:schemeClr val="dk2"/>
              </a:solidFill>
            </a:endParaRPr>
          </a:p>
        </p:txBody>
      </p:sp>
      <p:pic>
        <p:nvPicPr>
          <p:cNvPr id="219" name="Google Shape;219;p38"/>
          <p:cNvPicPr preferRelativeResize="0"/>
          <p:nvPr/>
        </p:nvPicPr>
        <p:blipFill>
          <a:blip r:embed="rId5">
            <a:alphaModFix/>
          </a:blip>
          <a:stretch>
            <a:fillRect/>
          </a:stretch>
        </p:blipFill>
        <p:spPr>
          <a:xfrm>
            <a:off x="5492225" y="1363000"/>
            <a:ext cx="1644300" cy="1644300"/>
          </a:xfrm>
          <a:prstGeom prst="ellipse">
            <a:avLst/>
          </a:prstGeom>
          <a:noFill/>
          <a:ln>
            <a:noFill/>
          </a:ln>
        </p:spPr>
      </p:pic>
      <p:pic>
        <p:nvPicPr>
          <p:cNvPr id="220" name="Google Shape;220;p38"/>
          <p:cNvPicPr preferRelativeResize="0"/>
          <p:nvPr/>
        </p:nvPicPr>
        <p:blipFill rotWithShape="1">
          <a:blip r:embed="rId6">
            <a:alphaModFix/>
          </a:blip>
          <a:srcRect l="12179" r="12171" b="24351"/>
          <a:stretch/>
        </p:blipFill>
        <p:spPr>
          <a:xfrm>
            <a:off x="1944125" y="1245400"/>
            <a:ext cx="1761900" cy="1761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430500" y="632075"/>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Problem Identification</a:t>
            </a:r>
            <a:endParaRPr/>
          </a:p>
        </p:txBody>
      </p:sp>
      <p:sp>
        <p:nvSpPr>
          <p:cNvPr id="226" name="Google Shape;226;p39"/>
          <p:cNvSpPr txBox="1">
            <a:spLocks noGrp="1"/>
          </p:cNvSpPr>
          <p:nvPr>
            <p:ph type="subTitle" idx="3"/>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227" name="Google Shape;227;p39"/>
          <p:cNvGrpSpPr/>
          <p:nvPr/>
        </p:nvGrpSpPr>
        <p:grpSpPr>
          <a:xfrm>
            <a:off x="5784717" y="1494575"/>
            <a:ext cx="3305700" cy="3483050"/>
            <a:chOff x="5632317" y="1189775"/>
            <a:chExt cx="3305700" cy="3483050"/>
          </a:xfrm>
        </p:grpSpPr>
        <p:sp>
          <p:nvSpPr>
            <p:cNvPr id="228" name="Google Shape;228;p39"/>
            <p:cNvSpPr/>
            <p:nvPr/>
          </p:nvSpPr>
          <p:spPr>
            <a:xfrm>
              <a:off x="5632317" y="1189775"/>
              <a:ext cx="3305700" cy="669000"/>
            </a:xfrm>
            <a:prstGeom prst="chevron">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FFFFFF"/>
                  </a:solidFill>
                  <a:latin typeface="Roboto"/>
                  <a:ea typeface="Roboto"/>
                  <a:cs typeface="Roboto"/>
                  <a:sym typeface="Roboto"/>
                </a:rPr>
                <a:t>Maintenance</a:t>
              </a:r>
              <a:endParaRPr>
                <a:solidFill>
                  <a:srgbClr val="FFFFFF"/>
                </a:solidFill>
                <a:latin typeface="Roboto"/>
                <a:ea typeface="Roboto"/>
                <a:cs typeface="Roboto"/>
                <a:sym typeface="Roboto"/>
              </a:endParaRPr>
            </a:p>
          </p:txBody>
        </p:sp>
        <p:sp>
          <p:nvSpPr>
            <p:cNvPr id="229" name="Google Shape;229;p3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172800" lvl="0" indent="-126599" algn="l" rtl="0">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Energy production potential of solar panels change due to climate change, and urban changes. </a:t>
              </a:r>
              <a:endParaRPr sz="1200">
                <a:solidFill>
                  <a:schemeClr val="dk1"/>
                </a:solidFill>
                <a:latin typeface="Roboto"/>
                <a:ea typeface="Roboto"/>
                <a:cs typeface="Roboto"/>
                <a:sym typeface="Roboto"/>
              </a:endParaRPr>
            </a:p>
            <a:p>
              <a:pPr marL="172800" lvl="0" indent="-126599" algn="l" rtl="0">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Remote monitoring and maintenance of the solar panels is not possible.</a:t>
              </a:r>
              <a:endParaRPr sz="1200">
                <a:solidFill>
                  <a:schemeClr val="dk1"/>
                </a:solidFill>
                <a:latin typeface="Roboto"/>
                <a:ea typeface="Roboto"/>
                <a:cs typeface="Roboto"/>
                <a:sym typeface="Roboto"/>
              </a:endParaRPr>
            </a:p>
            <a:p>
              <a:pPr marL="17280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230" name="Google Shape;230;p39"/>
          <p:cNvGrpSpPr/>
          <p:nvPr/>
        </p:nvGrpSpPr>
        <p:grpSpPr>
          <a:xfrm>
            <a:off x="152397" y="1494789"/>
            <a:ext cx="3546903" cy="3482836"/>
            <a:chOff x="-3" y="1189989"/>
            <a:chExt cx="3546903" cy="3482836"/>
          </a:xfrm>
        </p:grpSpPr>
        <p:sp>
          <p:nvSpPr>
            <p:cNvPr id="231" name="Google Shape;231;p39"/>
            <p:cNvSpPr/>
            <p:nvPr/>
          </p:nvSpPr>
          <p:spPr>
            <a:xfrm>
              <a:off x="0" y="1189989"/>
              <a:ext cx="3546900" cy="669000"/>
            </a:xfrm>
            <a:prstGeom prst="homePlate">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FFFFFF"/>
                  </a:solidFill>
                  <a:latin typeface="Roboto"/>
                  <a:ea typeface="Roboto"/>
                  <a:cs typeface="Roboto"/>
                  <a:sym typeface="Roboto"/>
                </a:rPr>
                <a:t>Planning</a:t>
              </a:r>
              <a:endParaRPr>
                <a:solidFill>
                  <a:srgbClr val="FFFFFF"/>
                </a:solidFill>
                <a:latin typeface="Roboto"/>
                <a:ea typeface="Roboto"/>
                <a:cs typeface="Roboto"/>
                <a:sym typeface="Roboto"/>
              </a:endParaRPr>
            </a:p>
          </p:txBody>
        </p:sp>
        <p:sp>
          <p:nvSpPr>
            <p:cNvPr id="232" name="Google Shape;232;p39"/>
            <p:cNvSpPr txBox="1"/>
            <p:nvPr/>
          </p:nvSpPr>
          <p:spPr>
            <a:xfrm>
              <a:off x="-3" y="2057125"/>
              <a:ext cx="2891400" cy="2615700"/>
            </a:xfrm>
            <a:prstGeom prst="rect">
              <a:avLst/>
            </a:prstGeom>
            <a:noFill/>
            <a:ln>
              <a:noFill/>
            </a:ln>
          </p:spPr>
          <p:txBody>
            <a:bodyPr spcFirstLastPara="1" wrap="square" lIns="91425" tIns="91425" rIns="91425" bIns="91425" anchor="t" anchorCtr="0">
              <a:noAutofit/>
            </a:bodyPr>
            <a:lstStyle/>
            <a:p>
              <a:pPr marL="172800" lvl="0" indent="-126599" algn="l" rtl="0">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Identifying suitable locations requires</a:t>
              </a:r>
              <a:r>
                <a:rPr lang="it" sz="1200" b="1">
                  <a:solidFill>
                    <a:schemeClr val="dk1"/>
                  </a:solidFill>
                  <a:latin typeface="Roboto"/>
                  <a:ea typeface="Roboto"/>
                  <a:cs typeface="Roboto"/>
                  <a:sym typeface="Roboto"/>
                </a:rPr>
                <a:t> site assessment, </a:t>
              </a:r>
              <a:r>
                <a:rPr lang="it" sz="1200">
                  <a:solidFill>
                    <a:schemeClr val="dk1"/>
                  </a:solidFill>
                  <a:latin typeface="Roboto"/>
                  <a:ea typeface="Roboto"/>
                  <a:cs typeface="Roboto"/>
                  <a:sym typeface="Roboto"/>
                </a:rPr>
                <a:t>takes a lot of time. </a:t>
              </a:r>
              <a:endParaRPr sz="1200">
                <a:solidFill>
                  <a:schemeClr val="dk1"/>
                </a:solidFill>
                <a:latin typeface="Roboto"/>
                <a:ea typeface="Roboto"/>
                <a:cs typeface="Roboto"/>
                <a:sym typeface="Roboto"/>
              </a:endParaRPr>
            </a:p>
            <a:p>
              <a:pPr marL="172800" lvl="0" indent="-126599" algn="l" rtl="0">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Each project needs special tailoring.</a:t>
              </a:r>
              <a:endParaRPr sz="1200">
                <a:solidFill>
                  <a:schemeClr val="dk1"/>
                </a:solidFill>
                <a:latin typeface="Roboto"/>
                <a:ea typeface="Roboto"/>
                <a:cs typeface="Roboto"/>
                <a:sym typeface="Roboto"/>
              </a:endParaRPr>
            </a:p>
          </p:txBody>
        </p:sp>
      </p:grpSp>
      <p:grpSp>
        <p:nvGrpSpPr>
          <p:cNvPr id="233" name="Google Shape;233;p39"/>
          <p:cNvGrpSpPr/>
          <p:nvPr/>
        </p:nvGrpSpPr>
        <p:grpSpPr>
          <a:xfrm>
            <a:off x="3096604" y="1494575"/>
            <a:ext cx="3305700" cy="3483050"/>
            <a:chOff x="2944204" y="1189775"/>
            <a:chExt cx="3305700" cy="3483050"/>
          </a:xfrm>
        </p:grpSpPr>
        <p:sp>
          <p:nvSpPr>
            <p:cNvPr id="234" name="Google Shape;234;p39"/>
            <p:cNvSpPr/>
            <p:nvPr/>
          </p:nvSpPr>
          <p:spPr>
            <a:xfrm>
              <a:off x="2944204" y="1189775"/>
              <a:ext cx="3305700" cy="669000"/>
            </a:xfrm>
            <a:prstGeom prst="chevron">
              <a:avLst>
                <a:gd name="adj" fmla="val 50000"/>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rgbClr val="FFFFFF"/>
                  </a:solidFill>
                  <a:latin typeface="Roboto"/>
                  <a:ea typeface="Roboto"/>
                  <a:cs typeface="Roboto"/>
                  <a:sym typeface="Roboto"/>
                </a:rPr>
                <a:t>Execution</a:t>
              </a:r>
              <a:endParaRPr>
                <a:solidFill>
                  <a:srgbClr val="FFFFFF"/>
                </a:solidFill>
                <a:latin typeface="Roboto"/>
                <a:ea typeface="Roboto"/>
                <a:cs typeface="Roboto"/>
                <a:sym typeface="Roboto"/>
              </a:endParaRPr>
            </a:p>
          </p:txBody>
        </p:sp>
        <p:sp>
          <p:nvSpPr>
            <p:cNvPr id="235" name="Google Shape;235;p39"/>
            <p:cNvSpPr txBox="1"/>
            <p:nvPr/>
          </p:nvSpPr>
          <p:spPr>
            <a:xfrm>
              <a:off x="3223600" y="2057125"/>
              <a:ext cx="2666100" cy="2615700"/>
            </a:xfrm>
            <a:prstGeom prst="rect">
              <a:avLst/>
            </a:prstGeom>
            <a:noFill/>
            <a:ln>
              <a:noFill/>
            </a:ln>
          </p:spPr>
          <p:txBody>
            <a:bodyPr spcFirstLastPara="1" wrap="square" lIns="91425" tIns="91425" rIns="91425" bIns="91425" anchor="t" anchorCtr="0">
              <a:noAutofit/>
            </a:bodyPr>
            <a:lstStyle/>
            <a:p>
              <a:pPr marL="172800" lvl="0" indent="-126599" algn="l" rtl="0">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There is a lack of specialized professionals to install solar panels.</a:t>
              </a:r>
              <a:endParaRPr sz="1200">
                <a:solidFill>
                  <a:schemeClr val="dk1"/>
                </a:solidFill>
                <a:latin typeface="Roboto"/>
                <a:ea typeface="Roboto"/>
                <a:cs typeface="Roboto"/>
                <a:sym typeface="Roboto"/>
              </a:endParaRPr>
            </a:p>
            <a:p>
              <a:pPr marL="172800" lvl="0" indent="-126599" algn="l" rtl="0">
                <a:lnSpc>
                  <a:spcPct val="115000"/>
                </a:lnSpc>
                <a:spcBef>
                  <a:spcPts val="0"/>
                </a:spcBef>
                <a:spcAft>
                  <a:spcPts val="0"/>
                </a:spcAft>
                <a:buClr>
                  <a:schemeClr val="dk1"/>
                </a:buClr>
                <a:buSzPts val="1200"/>
                <a:buFont typeface="Roboto"/>
                <a:buChar char="●"/>
              </a:pPr>
              <a:r>
                <a:rPr lang="it" sz="1200">
                  <a:solidFill>
                    <a:schemeClr val="dk1"/>
                  </a:solidFill>
                  <a:latin typeface="Roboto"/>
                  <a:ea typeface="Roboto"/>
                  <a:cs typeface="Roboto"/>
                  <a:sym typeface="Roboto"/>
                </a:rPr>
                <a:t>When placed on the wrong place, solar panels lose 90% of the potential.</a:t>
              </a:r>
              <a:endParaRPr sz="1200">
                <a:solidFill>
                  <a:schemeClr val="dk1"/>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23525" y="346275"/>
            <a:ext cx="6367800" cy="11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800" b="1"/>
              <a:t>Our Solution:</a:t>
            </a:r>
            <a:r>
              <a:rPr lang="it" sz="2800" b="1">
                <a:solidFill>
                  <a:schemeClr val="lt1"/>
                </a:solidFill>
              </a:rPr>
              <a:t> </a:t>
            </a:r>
            <a:r>
              <a:rPr lang="it" sz="2800" b="1">
                <a:solidFill>
                  <a:schemeClr val="accent1"/>
                </a:solidFill>
              </a:rPr>
              <a:t>Sunsync</a:t>
            </a:r>
            <a:endParaRPr sz="2800" b="1">
              <a:solidFill>
                <a:schemeClr val="accent1"/>
              </a:solidFill>
            </a:endParaRPr>
          </a:p>
        </p:txBody>
      </p:sp>
      <p:grpSp>
        <p:nvGrpSpPr>
          <p:cNvPr id="241" name="Google Shape;241;p40"/>
          <p:cNvGrpSpPr/>
          <p:nvPr/>
        </p:nvGrpSpPr>
        <p:grpSpPr>
          <a:xfrm>
            <a:off x="323525" y="1542975"/>
            <a:ext cx="2952113" cy="1733400"/>
            <a:chOff x="323525" y="1542975"/>
            <a:chExt cx="2952113" cy="1733400"/>
          </a:xfrm>
        </p:grpSpPr>
        <p:sp>
          <p:nvSpPr>
            <p:cNvPr id="242" name="Google Shape;242;p40"/>
            <p:cNvSpPr txBox="1"/>
            <p:nvPr/>
          </p:nvSpPr>
          <p:spPr>
            <a:xfrm>
              <a:off x="323525" y="1542975"/>
              <a:ext cx="2124000" cy="17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b="1">
                  <a:solidFill>
                    <a:schemeClr val="dk1"/>
                  </a:solidFill>
                  <a:latin typeface="Roboto"/>
                  <a:ea typeface="Roboto"/>
                  <a:cs typeface="Roboto"/>
                  <a:sym typeface="Roboto"/>
                </a:rPr>
                <a:t>Solar Potential Analysis</a:t>
              </a:r>
              <a:endParaRPr b="1">
                <a:solidFill>
                  <a:schemeClr val="dk1"/>
                </a:solidFill>
                <a:latin typeface="Roboto"/>
                <a:ea typeface="Roboto"/>
                <a:cs typeface="Roboto"/>
                <a:sym typeface="Roboto"/>
              </a:endParaRPr>
            </a:p>
            <a:p>
              <a:pPr marL="0" lvl="0" indent="0" algn="r" rtl="0">
                <a:spcBef>
                  <a:spcPts val="0"/>
                </a:spcBef>
                <a:spcAft>
                  <a:spcPts val="0"/>
                </a:spcAft>
                <a:buNone/>
              </a:pPr>
              <a:endParaRPr sz="1000" b="1">
                <a:solidFill>
                  <a:schemeClr val="dk1"/>
                </a:solidFill>
                <a:latin typeface="Roboto"/>
                <a:ea typeface="Roboto"/>
                <a:cs typeface="Roboto"/>
                <a:sym typeface="Roboto"/>
              </a:endParaRPr>
            </a:p>
            <a:p>
              <a:pPr marL="0" lvl="0" indent="0" algn="r" rtl="0">
                <a:spcBef>
                  <a:spcPts val="0"/>
                </a:spcBef>
                <a:spcAft>
                  <a:spcPts val="0"/>
                </a:spcAft>
                <a:buNone/>
              </a:pPr>
              <a:r>
                <a:rPr lang="it" sz="1000">
                  <a:solidFill>
                    <a:schemeClr val="dk1"/>
                  </a:solidFill>
                  <a:latin typeface="Roboto"/>
                  <a:ea typeface="Roboto"/>
                  <a:cs typeface="Roboto"/>
                  <a:sym typeface="Roboto"/>
                </a:rPr>
                <a:t>We identify suitable locations using the open data.</a:t>
              </a:r>
              <a:endParaRPr sz="1000">
                <a:solidFill>
                  <a:schemeClr val="dk1"/>
                </a:solidFill>
                <a:latin typeface="Roboto"/>
                <a:ea typeface="Roboto"/>
                <a:cs typeface="Roboto"/>
                <a:sym typeface="Roboto"/>
              </a:endParaRPr>
            </a:p>
            <a:p>
              <a:pPr marL="0" lvl="0" indent="0" algn="r" rtl="0">
                <a:spcBef>
                  <a:spcPts val="1600"/>
                </a:spcBef>
                <a:spcAft>
                  <a:spcPts val="1600"/>
                </a:spcAft>
                <a:buNone/>
              </a:pPr>
              <a:endParaRPr sz="1000">
                <a:solidFill>
                  <a:schemeClr val="lt1"/>
                </a:solidFill>
                <a:latin typeface="Roboto"/>
                <a:ea typeface="Roboto"/>
                <a:cs typeface="Roboto"/>
                <a:sym typeface="Roboto"/>
              </a:endParaRPr>
            </a:p>
          </p:txBody>
        </p:sp>
        <p:cxnSp>
          <p:nvCxnSpPr>
            <p:cNvPr id="243" name="Google Shape;243;p40"/>
            <p:cNvCxnSpPr/>
            <p:nvPr/>
          </p:nvCxnSpPr>
          <p:spPr>
            <a:xfrm rot="10800000">
              <a:off x="2642038" y="2647950"/>
              <a:ext cx="633600" cy="0"/>
            </a:xfrm>
            <a:prstGeom prst="straightConnector1">
              <a:avLst/>
            </a:prstGeom>
            <a:noFill/>
            <a:ln w="9525" cap="flat" cmpd="sng">
              <a:solidFill>
                <a:srgbClr val="D83829"/>
              </a:solidFill>
              <a:prstDash val="solid"/>
              <a:round/>
              <a:headEnd type="none" w="sm" len="sm"/>
              <a:tailEnd type="oval" w="med" len="med"/>
            </a:ln>
          </p:spPr>
        </p:cxnSp>
      </p:grpSp>
      <p:grpSp>
        <p:nvGrpSpPr>
          <p:cNvPr id="244" name="Google Shape;244;p40"/>
          <p:cNvGrpSpPr/>
          <p:nvPr/>
        </p:nvGrpSpPr>
        <p:grpSpPr>
          <a:xfrm>
            <a:off x="5209838" y="1060350"/>
            <a:ext cx="3610650" cy="1289700"/>
            <a:chOff x="5209838" y="1060350"/>
            <a:chExt cx="3610650" cy="1289700"/>
          </a:xfrm>
        </p:grpSpPr>
        <p:sp>
          <p:nvSpPr>
            <p:cNvPr id="245" name="Google Shape;245;p40"/>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b="1">
                  <a:solidFill>
                    <a:schemeClr val="dk1"/>
                  </a:solidFill>
                  <a:latin typeface="Roboto"/>
                  <a:ea typeface="Roboto"/>
                  <a:cs typeface="Roboto"/>
                  <a:sym typeface="Roboto"/>
                </a:rPr>
                <a:t>Visualization &amp; Decision Support Tool</a:t>
              </a:r>
              <a:endParaRPr b="1">
                <a:solidFill>
                  <a:schemeClr val="dk1"/>
                </a:solidFill>
                <a:latin typeface="Roboto"/>
                <a:ea typeface="Roboto"/>
                <a:cs typeface="Roboto"/>
                <a:sym typeface="Roboto"/>
              </a:endParaRPr>
            </a:p>
            <a:p>
              <a:pPr marL="0" lvl="0" indent="0" algn="l" rtl="0">
                <a:spcBef>
                  <a:spcPts val="0"/>
                </a:spcBef>
                <a:spcAft>
                  <a:spcPts val="0"/>
                </a:spcAft>
                <a:buNone/>
              </a:pPr>
              <a:endParaRPr sz="1000" b="1">
                <a:solidFill>
                  <a:schemeClr val="dk1"/>
                </a:solidFill>
                <a:latin typeface="Roboto"/>
                <a:ea typeface="Roboto"/>
                <a:cs typeface="Roboto"/>
                <a:sym typeface="Roboto"/>
              </a:endParaRPr>
            </a:p>
            <a:p>
              <a:pPr marL="0" lvl="0" indent="0" algn="l" rtl="0">
                <a:spcBef>
                  <a:spcPts val="0"/>
                </a:spcBef>
                <a:spcAft>
                  <a:spcPts val="1600"/>
                </a:spcAft>
                <a:buNone/>
              </a:pPr>
              <a:r>
                <a:rPr lang="it" sz="1000">
                  <a:solidFill>
                    <a:schemeClr val="dk1"/>
                  </a:solidFill>
                  <a:latin typeface="Roboto"/>
                  <a:ea typeface="Roboto"/>
                  <a:cs typeface="Roboto"/>
                  <a:sym typeface="Roboto"/>
                </a:rPr>
                <a:t>We integrate our suggestions into an interactive tool, and into a live dashboard.</a:t>
              </a:r>
              <a:endParaRPr sz="1000" b="1">
                <a:solidFill>
                  <a:schemeClr val="dk1"/>
                </a:solidFill>
                <a:latin typeface="Roboto"/>
                <a:ea typeface="Roboto"/>
                <a:cs typeface="Roboto"/>
                <a:sym typeface="Roboto"/>
              </a:endParaRPr>
            </a:p>
          </p:txBody>
        </p:sp>
        <p:cxnSp>
          <p:nvCxnSpPr>
            <p:cNvPr id="246" name="Google Shape;246;p40"/>
            <p:cNvCxnSpPr/>
            <p:nvPr/>
          </p:nvCxnSpPr>
          <p:spPr>
            <a:xfrm>
              <a:off x="5209838" y="1705200"/>
              <a:ext cx="1286700" cy="0"/>
            </a:xfrm>
            <a:prstGeom prst="straightConnector1">
              <a:avLst/>
            </a:prstGeom>
            <a:noFill/>
            <a:ln w="9525" cap="flat" cmpd="sng">
              <a:solidFill>
                <a:srgbClr val="802017"/>
              </a:solidFill>
              <a:prstDash val="solid"/>
              <a:round/>
              <a:headEnd type="none" w="sm" len="sm"/>
              <a:tailEnd type="oval" w="med" len="med"/>
            </a:ln>
          </p:spPr>
        </p:cxnSp>
      </p:grpSp>
      <p:grpSp>
        <p:nvGrpSpPr>
          <p:cNvPr id="247" name="Google Shape;247;p40"/>
          <p:cNvGrpSpPr/>
          <p:nvPr/>
        </p:nvGrpSpPr>
        <p:grpSpPr>
          <a:xfrm>
            <a:off x="5209838" y="3020450"/>
            <a:ext cx="3610650" cy="1289700"/>
            <a:chOff x="5209838" y="3020450"/>
            <a:chExt cx="3610650" cy="1289700"/>
          </a:xfrm>
        </p:grpSpPr>
        <p:sp>
          <p:nvSpPr>
            <p:cNvPr id="248" name="Google Shape;248;p40"/>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b="1">
                  <a:solidFill>
                    <a:schemeClr val="dk1"/>
                  </a:solidFill>
                  <a:latin typeface="Roboto"/>
                  <a:ea typeface="Roboto"/>
                  <a:cs typeface="Roboto"/>
                  <a:sym typeface="Roboto"/>
                </a:rPr>
                <a:t>Optimal Placement Algorithm</a:t>
              </a:r>
              <a:endParaRPr b="1">
                <a:solidFill>
                  <a:schemeClr val="dk1"/>
                </a:solidFill>
                <a:latin typeface="Roboto"/>
                <a:ea typeface="Roboto"/>
                <a:cs typeface="Roboto"/>
                <a:sym typeface="Roboto"/>
              </a:endParaRPr>
            </a:p>
            <a:p>
              <a:pPr marL="0" lvl="0" indent="0" algn="l" rtl="0">
                <a:spcBef>
                  <a:spcPts val="0"/>
                </a:spcBef>
                <a:spcAft>
                  <a:spcPts val="0"/>
                </a:spcAft>
                <a:buNone/>
              </a:pPr>
              <a:endParaRPr sz="1000" b="1">
                <a:solidFill>
                  <a:schemeClr val="dk1"/>
                </a:solidFill>
                <a:latin typeface="Roboto"/>
                <a:ea typeface="Roboto"/>
                <a:cs typeface="Roboto"/>
                <a:sym typeface="Roboto"/>
              </a:endParaRPr>
            </a:p>
            <a:p>
              <a:pPr marL="0" lvl="0" indent="0" algn="l" rtl="0">
                <a:spcBef>
                  <a:spcPts val="0"/>
                </a:spcBef>
                <a:spcAft>
                  <a:spcPts val="1600"/>
                </a:spcAft>
                <a:buNone/>
              </a:pPr>
              <a:r>
                <a:rPr lang="it" sz="1000">
                  <a:solidFill>
                    <a:schemeClr val="dk1"/>
                  </a:solidFill>
                  <a:latin typeface="Roboto"/>
                  <a:ea typeface="Roboto"/>
                  <a:cs typeface="Roboto"/>
                  <a:sym typeface="Roboto"/>
                </a:rPr>
                <a:t>Our algorithm suggests optimal placement of solar panels on the buildings and within cities.</a:t>
              </a:r>
              <a:endParaRPr sz="1000" b="1">
                <a:solidFill>
                  <a:schemeClr val="lt1"/>
                </a:solidFill>
                <a:latin typeface="Roboto"/>
                <a:ea typeface="Roboto"/>
                <a:cs typeface="Roboto"/>
                <a:sym typeface="Roboto"/>
              </a:endParaRPr>
            </a:p>
          </p:txBody>
        </p:sp>
        <p:cxnSp>
          <p:nvCxnSpPr>
            <p:cNvPr id="249" name="Google Shape;249;p40"/>
            <p:cNvCxnSpPr/>
            <p:nvPr/>
          </p:nvCxnSpPr>
          <p:spPr>
            <a:xfrm>
              <a:off x="5209838" y="3648300"/>
              <a:ext cx="1286700" cy="0"/>
            </a:xfrm>
            <a:prstGeom prst="straightConnector1">
              <a:avLst/>
            </a:prstGeom>
            <a:noFill/>
            <a:ln w="9525" cap="flat" cmpd="sng">
              <a:solidFill>
                <a:srgbClr val="B02C20"/>
              </a:solidFill>
              <a:prstDash val="solid"/>
              <a:round/>
              <a:headEnd type="none" w="sm" len="sm"/>
              <a:tailEnd type="oval" w="med" len="med"/>
            </a:ln>
          </p:spPr>
        </p:cxnSp>
      </p:grpSp>
      <p:grpSp>
        <p:nvGrpSpPr>
          <p:cNvPr id="250" name="Google Shape;250;p40"/>
          <p:cNvGrpSpPr/>
          <p:nvPr/>
        </p:nvGrpSpPr>
        <p:grpSpPr>
          <a:xfrm>
            <a:off x="2662213" y="728463"/>
            <a:ext cx="3814835" cy="3790597"/>
            <a:chOff x="2662213" y="676344"/>
            <a:chExt cx="3814835" cy="3790597"/>
          </a:xfrm>
        </p:grpSpPr>
        <p:sp>
          <p:nvSpPr>
            <p:cNvPr id="251" name="Google Shape;251;p40"/>
            <p:cNvSpPr/>
            <p:nvPr/>
          </p:nvSpPr>
          <p:spPr>
            <a:xfrm rot="3600185">
              <a:off x="3169983" y="1184511"/>
              <a:ext cx="2774659" cy="2774659"/>
            </a:xfrm>
            <a:prstGeom prst="blockArc">
              <a:avLst>
                <a:gd name="adj1" fmla="val 12622480"/>
                <a:gd name="adj2" fmla="val 19781569"/>
                <a:gd name="adj3" fmla="val 20773"/>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rot="10800000">
              <a:off x="3183490" y="1163229"/>
              <a:ext cx="2774700" cy="2774700"/>
            </a:xfrm>
            <a:prstGeom prst="blockArc">
              <a:avLst>
                <a:gd name="adj1" fmla="val 12622480"/>
                <a:gd name="adj2" fmla="val 19662822"/>
                <a:gd name="adj3" fmla="val 20729"/>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rot="-3600185">
              <a:off x="3194618" y="1184114"/>
              <a:ext cx="2774659" cy="2774659"/>
            </a:xfrm>
            <a:prstGeom prst="blockArc">
              <a:avLst>
                <a:gd name="adj1" fmla="val 12622480"/>
                <a:gd name="adj2" fmla="val 19703271"/>
                <a:gd name="adj3" fmla="val 20851"/>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40"/>
            <p:cNvGrpSpPr/>
            <p:nvPr/>
          </p:nvGrpSpPr>
          <p:grpSpPr>
            <a:xfrm rot="-7200165">
              <a:off x="3337679" y="2826785"/>
              <a:ext cx="585011" cy="585536"/>
              <a:chOff x="1967628" y="812211"/>
              <a:chExt cx="588000" cy="588000"/>
            </a:xfrm>
          </p:grpSpPr>
          <p:sp>
            <p:nvSpPr>
              <p:cNvPr id="255" name="Google Shape;255;p40"/>
              <p:cNvSpPr/>
              <p:nvPr/>
            </p:nvSpPr>
            <p:spPr>
              <a:xfrm rot="39023">
                <a:off x="1970909" y="815492"/>
                <a:ext cx="581437" cy="581437"/>
              </a:xfrm>
              <a:prstGeom prst="pie">
                <a:avLst>
                  <a:gd name="adj1" fmla="val 6190354"/>
                  <a:gd name="adj2" fmla="val 14996165"/>
                </a:avLst>
              </a:prstGeom>
              <a:solidFill>
                <a:srgbClr val="F1C23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rot="10800000">
                <a:off x="1970875" y="815525"/>
                <a:ext cx="581400" cy="581400"/>
              </a:xfrm>
              <a:prstGeom prst="pie">
                <a:avLst>
                  <a:gd name="adj1" fmla="val 4028252"/>
                  <a:gd name="adj2" fmla="val 17183677"/>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0"/>
            <p:cNvGrpSpPr/>
            <p:nvPr/>
          </p:nvGrpSpPr>
          <p:grpSpPr>
            <a:xfrm>
              <a:off x="4264097" y="1180331"/>
              <a:ext cx="585001" cy="585530"/>
              <a:chOff x="1970048" y="811613"/>
              <a:chExt cx="588000" cy="588000"/>
            </a:xfrm>
          </p:grpSpPr>
          <p:sp>
            <p:nvSpPr>
              <p:cNvPr id="258" name="Google Shape;258;p40"/>
              <p:cNvSpPr/>
              <p:nvPr/>
            </p:nvSpPr>
            <p:spPr>
              <a:xfrm rot="39023">
                <a:off x="1973329" y="814894"/>
                <a:ext cx="581437" cy="581437"/>
              </a:xfrm>
              <a:prstGeom prst="pie">
                <a:avLst>
                  <a:gd name="adj1" fmla="val 6190354"/>
                  <a:gd name="adj2" fmla="val 14996165"/>
                </a:avLst>
              </a:prstGeom>
              <a:solidFill>
                <a:srgbClr val="B02C2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rot="10800000">
                <a:off x="1973295" y="814927"/>
                <a:ext cx="581400" cy="581400"/>
              </a:xfrm>
              <a:prstGeom prst="pie">
                <a:avLst>
                  <a:gd name="adj1" fmla="val 4028252"/>
                  <a:gd name="adj2" fmla="val 1718367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40"/>
            <p:cNvGrpSpPr/>
            <p:nvPr/>
          </p:nvGrpSpPr>
          <p:grpSpPr>
            <a:xfrm rot="7200165">
              <a:off x="5229930" y="2804716"/>
              <a:ext cx="585011" cy="585536"/>
              <a:chOff x="1977085" y="811649"/>
              <a:chExt cx="588000" cy="588000"/>
            </a:xfrm>
          </p:grpSpPr>
          <p:sp>
            <p:nvSpPr>
              <p:cNvPr id="261" name="Google Shape;261;p40"/>
              <p:cNvSpPr/>
              <p:nvPr/>
            </p:nvSpPr>
            <p:spPr>
              <a:xfrm rot="39023">
                <a:off x="1980366" y="814930"/>
                <a:ext cx="581437" cy="581437"/>
              </a:xfrm>
              <a:prstGeom prst="pie">
                <a:avLst>
                  <a:gd name="adj1" fmla="val 6190354"/>
                  <a:gd name="adj2" fmla="val 14996165"/>
                </a:avLst>
              </a:prstGeom>
              <a:solidFill>
                <a:srgbClr val="FFAB4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rot="10800000">
                <a:off x="1980332" y="814963"/>
                <a:ext cx="581400" cy="581400"/>
              </a:xfrm>
              <a:prstGeom prst="pie">
                <a:avLst>
                  <a:gd name="adj1" fmla="val 4028252"/>
                  <a:gd name="adj2" fmla="val 17183677"/>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40"/>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264" name="Google Shape;264;p40"/>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265" name="Google Shape;265;p40"/>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430500" y="641550"/>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t>Pillar 1: Solar Potential Analysis based on Open Data </a:t>
            </a:r>
            <a:endParaRPr sz="2500"/>
          </a:p>
        </p:txBody>
      </p:sp>
      <p:sp>
        <p:nvSpPr>
          <p:cNvPr id="271" name="Google Shape;271;p41"/>
          <p:cNvSpPr txBox="1">
            <a:spLocks noGrp="1"/>
          </p:cNvSpPr>
          <p:nvPr>
            <p:ph type="subTitle" idx="1"/>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72" name="Google Shape;272;p41"/>
          <p:cNvSpPr txBox="1">
            <a:spLocks noGrp="1"/>
          </p:cNvSpPr>
          <p:nvPr>
            <p:ph type="body" idx="3"/>
          </p:nvPr>
        </p:nvSpPr>
        <p:spPr>
          <a:xfrm>
            <a:off x="4610950" y="3973250"/>
            <a:ext cx="3963300" cy="102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dk1"/>
                </a:solidFill>
                <a:latin typeface="Roboto"/>
                <a:ea typeface="Roboto"/>
                <a:cs typeface="Roboto"/>
                <a:sym typeface="Roboto"/>
              </a:rPr>
              <a:t>Step 2</a:t>
            </a:r>
            <a:r>
              <a:rPr lang="it">
                <a:solidFill>
                  <a:schemeClr val="dk1"/>
                </a:solidFill>
                <a:latin typeface="Roboto"/>
                <a:ea typeface="Roboto"/>
                <a:cs typeface="Roboto"/>
                <a:sym typeface="Roboto"/>
              </a:rPr>
              <a:t> - solar analysis based on energy plus weather map.</a:t>
            </a:r>
            <a:endParaRPr>
              <a:latin typeface="Roboto"/>
              <a:ea typeface="Roboto"/>
              <a:cs typeface="Roboto"/>
              <a:sym typeface="Roboto"/>
            </a:endParaRPr>
          </a:p>
        </p:txBody>
      </p:sp>
      <p:sp>
        <p:nvSpPr>
          <p:cNvPr id="273" name="Google Shape;273;p41"/>
          <p:cNvSpPr txBox="1">
            <a:spLocks noGrp="1"/>
          </p:cNvSpPr>
          <p:nvPr>
            <p:ph type="body" idx="3"/>
          </p:nvPr>
        </p:nvSpPr>
        <p:spPr>
          <a:xfrm>
            <a:off x="455050" y="3973250"/>
            <a:ext cx="4155900" cy="30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dk1"/>
                </a:solidFill>
                <a:latin typeface="Roboto"/>
                <a:ea typeface="Roboto"/>
                <a:cs typeface="Roboto"/>
                <a:sym typeface="Roboto"/>
              </a:rPr>
              <a:t>Step 1</a:t>
            </a:r>
            <a:r>
              <a:rPr lang="it">
                <a:solidFill>
                  <a:schemeClr val="dk1"/>
                </a:solidFill>
                <a:latin typeface="Roboto"/>
                <a:ea typeface="Roboto"/>
                <a:cs typeface="Roboto"/>
                <a:sym typeface="Roboto"/>
              </a:rPr>
              <a:t> - decision making based on open data  (Geospatial data, building data, Sunlight Availability Data)</a:t>
            </a:r>
            <a:endParaRPr>
              <a:solidFill>
                <a:schemeClr val="dk1"/>
              </a:solidFill>
              <a:latin typeface="Roboto"/>
              <a:ea typeface="Roboto"/>
              <a:cs typeface="Roboto"/>
              <a:sym typeface="Roboto"/>
            </a:endParaRPr>
          </a:p>
        </p:txBody>
      </p:sp>
      <p:pic>
        <p:nvPicPr>
          <p:cNvPr id="274" name="Google Shape;274;p41"/>
          <p:cNvPicPr preferRelativeResize="0"/>
          <p:nvPr/>
        </p:nvPicPr>
        <p:blipFill rotWithShape="1">
          <a:blip r:embed="rId3">
            <a:alphaModFix/>
          </a:blip>
          <a:srcRect l="1661"/>
          <a:stretch/>
        </p:blipFill>
        <p:spPr>
          <a:xfrm>
            <a:off x="551350" y="1560697"/>
            <a:ext cx="3963300" cy="2336041"/>
          </a:xfrm>
          <a:prstGeom prst="rect">
            <a:avLst/>
          </a:prstGeom>
          <a:noFill/>
          <a:ln>
            <a:noFill/>
          </a:ln>
        </p:spPr>
      </p:pic>
      <p:pic>
        <p:nvPicPr>
          <p:cNvPr id="275" name="Google Shape;275;p41"/>
          <p:cNvPicPr preferRelativeResize="0"/>
          <p:nvPr/>
        </p:nvPicPr>
        <p:blipFill rotWithShape="1">
          <a:blip r:embed="rId4">
            <a:alphaModFix/>
          </a:blip>
          <a:srcRect l="17512" t="24318" r="16502" b="19454"/>
          <a:stretch/>
        </p:blipFill>
        <p:spPr>
          <a:xfrm>
            <a:off x="4706394" y="1560700"/>
            <a:ext cx="3655255" cy="2336049"/>
          </a:xfrm>
          <a:prstGeom prst="rect">
            <a:avLst/>
          </a:prstGeom>
          <a:noFill/>
          <a:ln>
            <a:noFill/>
          </a:ln>
        </p:spPr>
      </p:pic>
      <p:sp>
        <p:nvSpPr>
          <p:cNvPr id="276" name="Google Shape;276;p41"/>
          <p:cNvSpPr/>
          <p:nvPr/>
        </p:nvSpPr>
        <p:spPr>
          <a:xfrm>
            <a:off x="415975" y="1673238"/>
            <a:ext cx="8074200" cy="7575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txBox="1"/>
          <p:nvPr/>
        </p:nvSpPr>
        <p:spPr>
          <a:xfrm>
            <a:off x="420625" y="1851888"/>
            <a:ext cx="806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a:solidFill>
                  <a:schemeClr val="lt1"/>
                </a:solidFill>
                <a:latin typeface="Roboto Medium"/>
                <a:ea typeface="Roboto Medium"/>
                <a:cs typeface="Roboto Medium"/>
                <a:sym typeface="Roboto Medium"/>
              </a:rPr>
              <a:t>It is a perfect opportunity for collaboration! </a:t>
            </a:r>
            <a:endParaRPr>
              <a:solidFill>
                <a:schemeClr val="lt1"/>
              </a:solidFill>
              <a:latin typeface="Roboto Medium"/>
              <a:ea typeface="Roboto Medium"/>
              <a:cs typeface="Roboto Medium"/>
              <a:sym typeface="Robot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430500" y="641550"/>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Interactive Decision-Support Tool</a:t>
            </a:r>
            <a:endParaRPr/>
          </a:p>
        </p:txBody>
      </p:sp>
      <p:sp>
        <p:nvSpPr>
          <p:cNvPr id="283" name="Google Shape;283;p42"/>
          <p:cNvSpPr txBox="1">
            <a:spLocks noGrp="1"/>
          </p:cNvSpPr>
          <p:nvPr>
            <p:ph type="subTitle" idx="1"/>
          </p:nvPr>
        </p:nvSpPr>
        <p:spPr>
          <a:xfrm>
            <a:off x="455050" y="414575"/>
            <a:ext cx="3543300" cy="32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pSp>
        <p:nvGrpSpPr>
          <p:cNvPr id="284" name="Google Shape;284;p42"/>
          <p:cNvGrpSpPr/>
          <p:nvPr/>
        </p:nvGrpSpPr>
        <p:grpSpPr>
          <a:xfrm>
            <a:off x="430488" y="1601875"/>
            <a:ext cx="4237837" cy="2732501"/>
            <a:chOff x="148813" y="1240750"/>
            <a:chExt cx="4237837" cy="2732501"/>
          </a:xfrm>
        </p:grpSpPr>
        <p:pic>
          <p:nvPicPr>
            <p:cNvPr id="285" name="Google Shape;285;p42"/>
            <p:cNvPicPr preferRelativeResize="0"/>
            <p:nvPr/>
          </p:nvPicPr>
          <p:blipFill rotWithShape="1">
            <a:blip r:embed="rId3">
              <a:alphaModFix/>
            </a:blip>
            <a:srcRect l="-180"/>
            <a:stretch/>
          </p:blipFill>
          <p:spPr>
            <a:xfrm>
              <a:off x="423349" y="1240750"/>
              <a:ext cx="3963300" cy="2292999"/>
            </a:xfrm>
            <a:prstGeom prst="rect">
              <a:avLst/>
            </a:prstGeom>
            <a:noFill/>
            <a:ln>
              <a:noFill/>
            </a:ln>
          </p:spPr>
        </p:pic>
        <p:pic>
          <p:nvPicPr>
            <p:cNvPr id="286" name="Google Shape;286;p42"/>
            <p:cNvPicPr preferRelativeResize="0"/>
            <p:nvPr/>
          </p:nvPicPr>
          <p:blipFill rotWithShape="1">
            <a:blip r:embed="rId4">
              <a:alphaModFix/>
            </a:blip>
            <a:srcRect l="74510" t="5276" r="13018" b="60330"/>
            <a:stretch/>
          </p:blipFill>
          <p:spPr>
            <a:xfrm>
              <a:off x="3509575" y="1494725"/>
              <a:ext cx="527501" cy="772226"/>
            </a:xfrm>
            <a:prstGeom prst="rect">
              <a:avLst/>
            </a:prstGeom>
            <a:noFill/>
            <a:ln>
              <a:noFill/>
            </a:ln>
          </p:spPr>
        </p:pic>
        <p:pic>
          <p:nvPicPr>
            <p:cNvPr id="287" name="Google Shape;287;p42"/>
            <p:cNvPicPr preferRelativeResize="0"/>
            <p:nvPr/>
          </p:nvPicPr>
          <p:blipFill rotWithShape="1">
            <a:blip r:embed="rId4">
              <a:alphaModFix/>
            </a:blip>
            <a:srcRect t="3772" r="56743"/>
            <a:stretch/>
          </p:blipFill>
          <p:spPr>
            <a:xfrm>
              <a:off x="148813" y="1812725"/>
              <a:ext cx="1829825" cy="2160526"/>
            </a:xfrm>
            <a:prstGeom prst="rect">
              <a:avLst/>
            </a:prstGeom>
            <a:noFill/>
            <a:ln>
              <a:noFill/>
            </a:ln>
          </p:spPr>
        </p:pic>
      </p:grpSp>
      <p:pic>
        <p:nvPicPr>
          <p:cNvPr id="288" name="Google Shape;288;p42"/>
          <p:cNvPicPr preferRelativeResize="0"/>
          <p:nvPr/>
        </p:nvPicPr>
        <p:blipFill rotWithShape="1">
          <a:blip r:embed="rId5">
            <a:alphaModFix/>
          </a:blip>
          <a:srcRect l="21067"/>
          <a:stretch/>
        </p:blipFill>
        <p:spPr>
          <a:xfrm>
            <a:off x="6072625" y="1431125"/>
            <a:ext cx="2565300" cy="2437200"/>
          </a:xfrm>
          <a:prstGeom prst="ellipse">
            <a:avLst/>
          </a:prstGeom>
          <a:noFill/>
          <a:ln>
            <a:noFill/>
          </a:ln>
        </p:spPr>
      </p:pic>
      <p:sp>
        <p:nvSpPr>
          <p:cNvPr id="289" name="Google Shape;289;p42"/>
          <p:cNvSpPr/>
          <p:nvPr/>
        </p:nvSpPr>
        <p:spPr>
          <a:xfrm rot="10800000" flipH="1">
            <a:off x="3842125" y="2890975"/>
            <a:ext cx="1937700" cy="546600"/>
          </a:xfrm>
          <a:prstGeom prst="wedgeRectCallout">
            <a:avLst>
              <a:gd name="adj1" fmla="val -20833"/>
              <a:gd name="adj2" fmla="val 625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2"/>
          <p:cNvSpPr txBox="1">
            <a:spLocks noGrp="1"/>
          </p:cNvSpPr>
          <p:nvPr>
            <p:ph type="body" idx="3"/>
          </p:nvPr>
        </p:nvSpPr>
        <p:spPr>
          <a:xfrm>
            <a:off x="4016725" y="2989825"/>
            <a:ext cx="1588500" cy="50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dk1"/>
                </a:solidFill>
                <a:latin typeface="Roboto"/>
                <a:ea typeface="Roboto"/>
                <a:cs typeface="Roboto"/>
                <a:sym typeface="Roboto"/>
              </a:rPr>
              <a:t>It is my house! </a:t>
            </a:r>
            <a:r>
              <a:rPr lang="it">
                <a:latin typeface="Roboto"/>
                <a:ea typeface="Roboto"/>
                <a:cs typeface="Roboto"/>
                <a:sym typeface="Roboto"/>
              </a:rPr>
              <a:t> </a:t>
            </a:r>
            <a:endParaRPr>
              <a:latin typeface="Roboto"/>
              <a:ea typeface="Roboto"/>
              <a:cs typeface="Roboto"/>
              <a:sym typeface="Roboto"/>
            </a:endParaRPr>
          </a:p>
        </p:txBody>
      </p:sp>
      <p:sp>
        <p:nvSpPr>
          <p:cNvPr id="291" name="Google Shape;291;p42"/>
          <p:cNvSpPr txBox="1">
            <a:spLocks noGrp="1"/>
          </p:cNvSpPr>
          <p:nvPr>
            <p:ph type="body" idx="3"/>
          </p:nvPr>
        </p:nvSpPr>
        <p:spPr>
          <a:xfrm>
            <a:off x="6664975" y="2284275"/>
            <a:ext cx="1380600" cy="136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000" b="1">
                <a:solidFill>
                  <a:srgbClr val="D83829"/>
                </a:solidFill>
                <a:latin typeface="Roboto"/>
                <a:ea typeface="Roboto"/>
                <a:cs typeface="Roboto"/>
                <a:sym typeface="Roboto"/>
              </a:rPr>
              <a:t>90% of roof and 40% of facade surface are solar panel suitable</a:t>
            </a:r>
            <a:endParaRPr sz="1000" b="1">
              <a:solidFill>
                <a:srgbClr val="D83829"/>
              </a:solidFill>
              <a:latin typeface="Roboto"/>
              <a:ea typeface="Roboto"/>
              <a:cs typeface="Roboto"/>
              <a:sym typeface="Roboto"/>
            </a:endParaRPr>
          </a:p>
        </p:txBody>
      </p:sp>
      <p:sp>
        <p:nvSpPr>
          <p:cNvPr id="292" name="Google Shape;292;p42"/>
          <p:cNvSpPr/>
          <p:nvPr/>
        </p:nvSpPr>
        <p:spPr>
          <a:xfrm>
            <a:off x="1410525" y="3991500"/>
            <a:ext cx="6420300" cy="8370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txBox="1">
            <a:spLocks noGrp="1"/>
          </p:cNvSpPr>
          <p:nvPr>
            <p:ph type="body" idx="3"/>
          </p:nvPr>
        </p:nvSpPr>
        <p:spPr>
          <a:xfrm>
            <a:off x="1582375" y="4124550"/>
            <a:ext cx="6463200" cy="5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lt1"/>
                </a:solidFill>
                <a:latin typeface="Roboto"/>
                <a:ea typeface="Roboto"/>
                <a:cs typeface="Roboto"/>
                <a:sym typeface="Roboto"/>
              </a:rPr>
              <a:t>Easily check the solar potential of your house through online platform</a:t>
            </a:r>
            <a:endParaRPr b="1">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430500" y="641550"/>
            <a:ext cx="82830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Pillar 2: Optimal Placement Protocols </a:t>
            </a:r>
            <a:endParaRPr/>
          </a:p>
        </p:txBody>
      </p:sp>
      <p:sp>
        <p:nvSpPr>
          <p:cNvPr id="299" name="Google Shape;299;p43"/>
          <p:cNvSpPr txBox="1">
            <a:spLocks noGrp="1"/>
          </p:cNvSpPr>
          <p:nvPr>
            <p:ph type="body" idx="3"/>
          </p:nvPr>
        </p:nvSpPr>
        <p:spPr>
          <a:xfrm>
            <a:off x="4610950" y="3973250"/>
            <a:ext cx="3963300" cy="102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dk1"/>
                </a:solidFill>
                <a:latin typeface="Roboto"/>
                <a:ea typeface="Roboto"/>
                <a:cs typeface="Roboto"/>
                <a:sym typeface="Roboto"/>
              </a:rPr>
              <a:t>Step 4</a:t>
            </a:r>
            <a:r>
              <a:rPr lang="it">
                <a:solidFill>
                  <a:schemeClr val="dk1"/>
                </a:solidFill>
                <a:latin typeface="Roboto"/>
                <a:ea typeface="Roboto"/>
                <a:cs typeface="Roboto"/>
                <a:sym typeface="Roboto"/>
              </a:rPr>
              <a:t> - placing solar panels with photovoltaic reference cells</a:t>
            </a:r>
            <a:endParaRPr>
              <a:solidFill>
                <a:schemeClr val="dk1"/>
              </a:solidFill>
              <a:latin typeface="Roboto"/>
              <a:ea typeface="Roboto"/>
              <a:cs typeface="Roboto"/>
              <a:sym typeface="Roboto"/>
            </a:endParaRPr>
          </a:p>
        </p:txBody>
      </p:sp>
      <p:sp>
        <p:nvSpPr>
          <p:cNvPr id="300" name="Google Shape;300;p43"/>
          <p:cNvSpPr txBox="1">
            <a:spLocks noGrp="1"/>
          </p:cNvSpPr>
          <p:nvPr>
            <p:ph type="body" idx="3"/>
          </p:nvPr>
        </p:nvSpPr>
        <p:spPr>
          <a:xfrm>
            <a:off x="531875" y="3973250"/>
            <a:ext cx="3274800" cy="90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solidFill>
                  <a:schemeClr val="dk1"/>
                </a:solidFill>
                <a:latin typeface="Roboto"/>
                <a:ea typeface="Roboto"/>
                <a:cs typeface="Roboto"/>
                <a:sym typeface="Roboto"/>
              </a:rPr>
              <a:t>Step 3</a:t>
            </a:r>
            <a:r>
              <a:rPr lang="it">
                <a:solidFill>
                  <a:schemeClr val="dk1"/>
                </a:solidFill>
                <a:latin typeface="Roboto"/>
                <a:ea typeface="Roboto"/>
                <a:cs typeface="Roboto"/>
                <a:sym typeface="Roboto"/>
              </a:rPr>
              <a:t> - optimization of placement - gaining maximum energy potential</a:t>
            </a:r>
            <a:endParaRPr>
              <a:solidFill>
                <a:schemeClr val="dk1"/>
              </a:solidFill>
              <a:latin typeface="Roboto"/>
              <a:ea typeface="Roboto"/>
              <a:cs typeface="Roboto"/>
              <a:sym typeface="Roboto"/>
            </a:endParaRPr>
          </a:p>
        </p:txBody>
      </p:sp>
      <p:pic>
        <p:nvPicPr>
          <p:cNvPr id="301" name="Google Shape;301;p43"/>
          <p:cNvPicPr preferRelativeResize="0"/>
          <p:nvPr/>
        </p:nvPicPr>
        <p:blipFill rotWithShape="1">
          <a:blip r:embed="rId3">
            <a:alphaModFix/>
          </a:blip>
          <a:srcRect l="14611" r="19926"/>
          <a:stretch/>
        </p:blipFill>
        <p:spPr>
          <a:xfrm>
            <a:off x="4698050" y="1364843"/>
            <a:ext cx="1727700" cy="1763100"/>
          </a:xfrm>
          <a:prstGeom prst="ellipse">
            <a:avLst/>
          </a:prstGeom>
          <a:noFill/>
          <a:ln>
            <a:noFill/>
          </a:ln>
        </p:spPr>
      </p:pic>
      <p:pic>
        <p:nvPicPr>
          <p:cNvPr id="302" name="Google Shape;302;p43"/>
          <p:cNvPicPr preferRelativeResize="0"/>
          <p:nvPr/>
        </p:nvPicPr>
        <p:blipFill>
          <a:blip r:embed="rId4">
            <a:alphaModFix/>
          </a:blip>
          <a:stretch>
            <a:fillRect/>
          </a:stretch>
        </p:blipFill>
        <p:spPr>
          <a:xfrm>
            <a:off x="531863" y="1364850"/>
            <a:ext cx="3274668" cy="2456001"/>
          </a:xfrm>
          <a:prstGeom prst="rect">
            <a:avLst/>
          </a:prstGeom>
          <a:noFill/>
          <a:ln>
            <a:noFill/>
          </a:ln>
        </p:spPr>
      </p:pic>
      <p:pic>
        <p:nvPicPr>
          <p:cNvPr id="303" name="Google Shape;303;p43"/>
          <p:cNvPicPr preferRelativeResize="0"/>
          <p:nvPr/>
        </p:nvPicPr>
        <p:blipFill rotWithShape="1">
          <a:blip r:embed="rId5">
            <a:alphaModFix/>
          </a:blip>
          <a:srcRect l="2023" t="37464" r="49219"/>
          <a:stretch/>
        </p:blipFill>
        <p:spPr>
          <a:xfrm>
            <a:off x="6915000" y="2145625"/>
            <a:ext cx="1798500" cy="1763100"/>
          </a:xfrm>
          <a:prstGeom prst="ellipse">
            <a:avLst/>
          </a:prstGeom>
          <a:noFill/>
          <a:ln w="38100" cap="flat" cmpd="sng">
            <a:solidFill>
              <a:schemeClr val="accent1"/>
            </a:solidFill>
            <a:prstDash val="solid"/>
            <a:round/>
            <a:headEnd type="none" w="sm" len="sm"/>
            <a:tailEnd type="none" w="sm" len="sm"/>
          </a:ln>
        </p:spPr>
      </p:pic>
      <p:grpSp>
        <p:nvGrpSpPr>
          <p:cNvPr id="304" name="Google Shape;304;p43"/>
          <p:cNvGrpSpPr/>
          <p:nvPr/>
        </p:nvGrpSpPr>
        <p:grpSpPr>
          <a:xfrm>
            <a:off x="6509275" y="2449900"/>
            <a:ext cx="322200" cy="285900"/>
            <a:chOff x="6509275" y="2449900"/>
            <a:chExt cx="322200" cy="285900"/>
          </a:xfrm>
        </p:grpSpPr>
        <p:cxnSp>
          <p:nvCxnSpPr>
            <p:cNvPr id="305" name="Google Shape;305;p43"/>
            <p:cNvCxnSpPr/>
            <p:nvPr/>
          </p:nvCxnSpPr>
          <p:spPr>
            <a:xfrm>
              <a:off x="6509275" y="2592850"/>
              <a:ext cx="322200" cy="0"/>
            </a:xfrm>
            <a:prstGeom prst="straightConnector1">
              <a:avLst/>
            </a:prstGeom>
            <a:noFill/>
            <a:ln w="38100" cap="flat" cmpd="sng">
              <a:solidFill>
                <a:schemeClr val="accent1"/>
              </a:solidFill>
              <a:prstDash val="solid"/>
              <a:round/>
              <a:headEnd type="none" w="med" len="med"/>
              <a:tailEnd type="none" w="med" len="med"/>
            </a:ln>
          </p:spPr>
        </p:cxnSp>
        <p:cxnSp>
          <p:nvCxnSpPr>
            <p:cNvPr id="306" name="Google Shape;306;p43"/>
            <p:cNvCxnSpPr/>
            <p:nvPr/>
          </p:nvCxnSpPr>
          <p:spPr>
            <a:xfrm flipH="1">
              <a:off x="6668725" y="2449900"/>
              <a:ext cx="3300" cy="285900"/>
            </a:xfrm>
            <a:prstGeom prst="straightConnector1">
              <a:avLst/>
            </a:prstGeom>
            <a:noFill/>
            <a:ln w="38100" cap="flat" cmpd="sng">
              <a:solidFill>
                <a:schemeClr val="accent1"/>
              </a:solidFill>
              <a:prstDash val="solid"/>
              <a:round/>
              <a:headEnd type="none" w="med" len="med"/>
              <a:tailEnd type="none" w="med" len="med"/>
            </a:ln>
          </p:spPr>
        </p:cxn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1844</Words>
  <Application>Microsoft Office PowerPoint</Application>
  <PresentationFormat>Bildschirmpräsentation (16:9)</PresentationFormat>
  <Paragraphs>170</Paragraphs>
  <Slides>21</Slides>
  <Notes>21</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21</vt:i4>
      </vt:variant>
    </vt:vector>
  </HeadingPairs>
  <TitlesOfParts>
    <vt:vector size="27" baseType="lpstr">
      <vt:lpstr>Roboto</vt:lpstr>
      <vt:lpstr>Roboto Medium</vt:lpstr>
      <vt:lpstr>Arial</vt:lpstr>
      <vt:lpstr>Helvetica Neue</vt:lpstr>
      <vt:lpstr>Simple Light</vt:lpstr>
      <vt:lpstr>Material</vt:lpstr>
      <vt:lpstr>Energy Saving Challenge</vt:lpstr>
      <vt:lpstr>Solar Energy</vt:lpstr>
      <vt:lpstr>Sunsync: Harnessing the Power of the Sun for Sustainable Future </vt:lpstr>
      <vt:lpstr>The team </vt:lpstr>
      <vt:lpstr>Problem Identification</vt:lpstr>
      <vt:lpstr>Our Solution: Sunsync</vt:lpstr>
      <vt:lpstr>Pillar 1: Solar Potential Analysis based on Open Data </vt:lpstr>
      <vt:lpstr>Interactive Decision-Support Tool</vt:lpstr>
      <vt:lpstr>Pillar 2: Optimal Placement Protocols </vt:lpstr>
      <vt:lpstr>Tailored placement guidelines</vt:lpstr>
      <vt:lpstr>Pillar 3: Monitoring, Optimisation &amp; Redistribution</vt:lpstr>
      <vt:lpstr>Remote maintenance &amp; Live updates</vt:lpstr>
      <vt:lpstr>Customers &amp; Value Proposition</vt:lpstr>
      <vt:lpstr>Revenue Model </vt:lpstr>
      <vt:lpstr>Accomplishments </vt:lpstr>
      <vt:lpstr>Next Steps</vt:lpstr>
      <vt:lpstr>Thank you!</vt:lpstr>
      <vt:lpstr>Sources</vt:lpstr>
      <vt:lpstr>Revolutionizing Solar Panel Optimization and Energy Efficiency  </vt:lpstr>
      <vt:lpstr>Partnership &amp; Funding Opportunities</vt:lpstr>
      <vt:lpstr>Sensors &amp; IoT Devices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Saving Challenge</dc:title>
  <cp:lastModifiedBy>Iuliia Larikova</cp:lastModifiedBy>
  <cp:revision>1</cp:revision>
  <dcterms:modified xsi:type="dcterms:W3CDTF">2023-06-10T13:16:31Z</dcterms:modified>
</cp:coreProperties>
</file>